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80" r:id="rId13"/>
    <p:sldId id="281" r:id="rId14"/>
    <p:sldId id="282" r:id="rId15"/>
    <p:sldId id="283" r:id="rId16"/>
    <p:sldId id="284" r:id="rId17"/>
    <p:sldId id="285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utura Bold" panose="020B0604020202020204" charset="0"/>
      <p:regular r:id="rId23"/>
    </p:embeddedFont>
    <p:embeddedFont>
      <p:font typeface="Futura Bold Italics" panose="020B0604020202020204" charset="0"/>
      <p:regular r:id="rId24"/>
    </p:embeddedFont>
    <p:embeddedFont>
      <p:font typeface="Futura Italics" panose="020B0604020202020204" charset="0"/>
      <p:regular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Bold" panose="00000800000000000000" pitchFamily="2" charset="0"/>
      <p:regular r:id="rId30"/>
      <p:bold r:id="rId31"/>
    </p:embeddedFont>
    <p:embeddedFont>
      <p:font typeface="Montserrat Italics" panose="020B0604020202020204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Bold" panose="020B0806030504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chi Francesca" userId="15df95e1-8e23-489d-8953-313432e6ca28" providerId="ADAL" clId="{50862B15-6CD0-45A6-877B-F7786471E5FB}"/>
    <pc:docChg chg="modSld">
      <pc:chgData name="Cecchi Francesca" userId="15df95e1-8e23-489d-8953-313432e6ca28" providerId="ADAL" clId="{50862B15-6CD0-45A6-877B-F7786471E5FB}" dt="2026-04-14T10:12:12.370" v="29" actId="255"/>
      <pc:docMkLst>
        <pc:docMk/>
      </pc:docMkLst>
      <pc:sldChg chg="modSp mod">
        <pc:chgData name="Cecchi Francesca" userId="15df95e1-8e23-489d-8953-313432e6ca28" providerId="ADAL" clId="{50862B15-6CD0-45A6-877B-F7786471E5FB}" dt="2026-04-14T10:12:12.370" v="29" actId="255"/>
        <pc:sldMkLst>
          <pc:docMk/>
          <pc:sldMk cId="2068391488" sldId="283"/>
        </pc:sldMkLst>
        <pc:spChg chg="mod">
          <ac:chgData name="Cecchi Francesca" userId="15df95e1-8e23-489d-8953-313432e6ca28" providerId="ADAL" clId="{50862B15-6CD0-45A6-877B-F7786471E5FB}" dt="2026-04-14T10:11:09.232" v="20" actId="14100"/>
          <ac:spMkLst>
            <pc:docMk/>
            <pc:sldMk cId="2068391488" sldId="283"/>
            <ac:spMk id="39" creationId="{1B10E4F1-40B2-AABF-5139-0F4F22A835D1}"/>
          </ac:spMkLst>
        </pc:spChg>
        <pc:spChg chg="mod">
          <ac:chgData name="Cecchi Francesca" userId="15df95e1-8e23-489d-8953-313432e6ca28" providerId="ADAL" clId="{50862B15-6CD0-45A6-877B-F7786471E5FB}" dt="2026-04-14T10:09:54.807" v="10" actId="1076"/>
          <ac:spMkLst>
            <pc:docMk/>
            <pc:sldMk cId="2068391488" sldId="283"/>
            <ac:spMk id="43" creationId="{62A614CA-526E-6CC0-6F71-C69A71A1EA67}"/>
          </ac:spMkLst>
        </pc:spChg>
        <pc:spChg chg="mod">
          <ac:chgData name="Cecchi Francesca" userId="15df95e1-8e23-489d-8953-313432e6ca28" providerId="ADAL" clId="{50862B15-6CD0-45A6-877B-F7786471E5FB}" dt="2026-04-14T10:11:18.674" v="21" actId="255"/>
          <ac:spMkLst>
            <pc:docMk/>
            <pc:sldMk cId="2068391488" sldId="283"/>
            <ac:spMk id="47" creationId="{742B901C-7DC2-D38D-800A-00B770F7DF53}"/>
          </ac:spMkLst>
        </pc:spChg>
        <pc:spChg chg="mod">
          <ac:chgData name="Cecchi Francesca" userId="15df95e1-8e23-489d-8953-313432e6ca28" providerId="ADAL" clId="{50862B15-6CD0-45A6-877B-F7786471E5FB}" dt="2026-04-14T10:10:12.357" v="15" actId="1076"/>
          <ac:spMkLst>
            <pc:docMk/>
            <pc:sldMk cId="2068391488" sldId="283"/>
            <ac:spMk id="51" creationId="{38FBDDC8-2C92-2687-8739-8BB2586E788F}"/>
          </ac:spMkLst>
        </pc:spChg>
        <pc:spChg chg="mod">
          <ac:chgData name="Cecchi Francesca" userId="15df95e1-8e23-489d-8953-313432e6ca28" providerId="ADAL" clId="{50862B15-6CD0-45A6-877B-F7786471E5FB}" dt="2026-04-14T10:11:35.392" v="23" actId="14100"/>
          <ac:spMkLst>
            <pc:docMk/>
            <pc:sldMk cId="2068391488" sldId="283"/>
            <ac:spMk id="54" creationId="{54E8C031-CB49-E13C-9CB9-5B8642EDB107}"/>
          </ac:spMkLst>
        </pc:spChg>
        <pc:spChg chg="mod">
          <ac:chgData name="Cecchi Francesca" userId="15df95e1-8e23-489d-8953-313432e6ca28" providerId="ADAL" clId="{50862B15-6CD0-45A6-877B-F7786471E5FB}" dt="2026-04-14T10:11:49.066" v="26" actId="1076"/>
          <ac:spMkLst>
            <pc:docMk/>
            <pc:sldMk cId="2068391488" sldId="283"/>
            <ac:spMk id="58" creationId="{548EDB42-359A-8AE1-4771-47C53AFA880E}"/>
          </ac:spMkLst>
        </pc:spChg>
        <pc:spChg chg="mod">
          <ac:chgData name="Cecchi Francesca" userId="15df95e1-8e23-489d-8953-313432e6ca28" providerId="ADAL" clId="{50862B15-6CD0-45A6-877B-F7786471E5FB}" dt="2026-04-14T10:12:01.501" v="28" actId="14100"/>
          <ac:spMkLst>
            <pc:docMk/>
            <pc:sldMk cId="2068391488" sldId="283"/>
            <ac:spMk id="78" creationId="{B381F56F-D500-CD41-2137-EB03E4E3EBFA}"/>
          </ac:spMkLst>
        </pc:spChg>
        <pc:spChg chg="mod">
          <ac:chgData name="Cecchi Francesca" userId="15df95e1-8e23-489d-8953-313432e6ca28" providerId="ADAL" clId="{50862B15-6CD0-45A6-877B-F7786471E5FB}" dt="2026-04-14T10:12:12.370" v="29" actId="255"/>
          <ac:spMkLst>
            <pc:docMk/>
            <pc:sldMk cId="2068391488" sldId="283"/>
            <ac:spMk id="80" creationId="{AA8D38BE-CA88-8469-83E1-E39E02FFADB9}"/>
          </ac:spMkLst>
        </pc:spChg>
        <pc:spChg chg="mod">
          <ac:chgData name="Cecchi Francesca" userId="15df95e1-8e23-489d-8953-313432e6ca28" providerId="ADAL" clId="{50862B15-6CD0-45A6-877B-F7786471E5FB}" dt="2026-04-14T10:09:26.031" v="5" actId="1076"/>
          <ac:spMkLst>
            <pc:docMk/>
            <pc:sldMk cId="2068391488" sldId="283"/>
            <ac:spMk id="90" creationId="{F1486E47-B87E-12E9-0D65-21194D34A466}"/>
          </ac:spMkLst>
        </pc:spChg>
        <pc:picChg chg="mod">
          <ac:chgData name="Cecchi Francesca" userId="15df95e1-8e23-489d-8953-313432e6ca28" providerId="ADAL" clId="{50862B15-6CD0-45A6-877B-F7786471E5FB}" dt="2026-04-14T10:09:23.917" v="4" actId="1076"/>
          <ac:picMkLst>
            <pc:docMk/>
            <pc:sldMk cId="2068391488" sldId="283"/>
            <ac:picMk id="9" creationId="{1F556825-C4B1-40D1-869B-38959702B13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hyperlink" Target="https://www.scopus.com/authid/detail.uri?authorId=25623315500&amp;origin=recordpage" TargetMode="External"/><Relationship Id="rId18" Type="http://schemas.openxmlformats.org/officeDocument/2006/relationships/hyperlink" Target="https://www.scopus.com/authid/detail.uri?authorId=52463263800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hyperlink" Target="https://www.scopus.com/authid/detail.uri?authorId=24481733700&amp;origin=recordpage" TargetMode="External"/><Relationship Id="rId17" Type="http://schemas.openxmlformats.org/officeDocument/2006/relationships/hyperlink" Target="https://www.scopus.com/authid/detail.uri?authorId=57936491100&amp;origin=recordpage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www.scopus.com/authid/detail.uri?authorId=36715289000" TargetMode="External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hyperlink" Target="https://www.scopus.com/authid/detail.uri?authorId=16066802500&amp;origin=recordpage" TargetMode="External"/><Relationship Id="rId5" Type="http://schemas.openxmlformats.org/officeDocument/2006/relationships/image" Target="../media/image80.png"/><Relationship Id="rId15" Type="http://schemas.openxmlformats.org/officeDocument/2006/relationships/hyperlink" Target="https://www.scopus.com/authid/detail.uri?authorId=57195977959" TargetMode="External"/><Relationship Id="rId10" Type="http://schemas.openxmlformats.org/officeDocument/2006/relationships/hyperlink" Target="https://www.scopus.com/authid/detail.uri?authorId=7007094305" TargetMode="External"/><Relationship Id="rId19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hyperlink" Target="https://www.scopus.com/authid/detail.uri?authorId=5721980602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authid/detail.uri?authorId=57482485700" TargetMode="External"/><Relationship Id="rId13" Type="http://schemas.openxmlformats.org/officeDocument/2006/relationships/hyperlink" Target="https://www.scopus.com/authid/detail.uri?authorId=57814990300" TargetMode="External"/><Relationship Id="rId3" Type="http://schemas.openxmlformats.org/officeDocument/2006/relationships/image" Target="../media/image87.png"/><Relationship Id="rId7" Type="http://schemas.openxmlformats.org/officeDocument/2006/relationships/hyperlink" Target="https://www.scopus.com/authid/detail.uri?authorId=58870415100" TargetMode="External"/><Relationship Id="rId12" Type="http://schemas.openxmlformats.org/officeDocument/2006/relationships/hyperlink" Target="https://www.scopus.com/authid/detail.uri?authorId=57455672800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www.scopus.com/authid/detail.uri?authorId=5672122140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opus.com/authid/detail.uri?authorId=59500927000" TargetMode="External"/><Relationship Id="rId11" Type="http://schemas.openxmlformats.org/officeDocument/2006/relationships/hyperlink" Target="https://www.scopus.com/authid/detail.uri?authorId=60134868100" TargetMode="External"/><Relationship Id="rId5" Type="http://schemas.openxmlformats.org/officeDocument/2006/relationships/hyperlink" Target="https://www.scopus.com/authid/detail.uri?authorId=6603954139" TargetMode="External"/><Relationship Id="rId15" Type="http://schemas.openxmlformats.org/officeDocument/2006/relationships/hyperlink" Target="https://www.scopus.com/authid/detail.uri?authorId=57367120300" TargetMode="External"/><Relationship Id="rId10" Type="http://schemas.openxmlformats.org/officeDocument/2006/relationships/hyperlink" Target="https://www.scopus.com/authid/detail.uri?authorId=59500813600&amp;origin=recordpage" TargetMode="External"/><Relationship Id="rId4" Type="http://schemas.openxmlformats.org/officeDocument/2006/relationships/image" Target="../media/image88.png"/><Relationship Id="rId9" Type="http://schemas.openxmlformats.org/officeDocument/2006/relationships/hyperlink" Target="https://www.scopus.com/authid/detail.uri?authorId=59163346500" TargetMode="External"/><Relationship Id="rId14" Type="http://schemas.openxmlformats.org/officeDocument/2006/relationships/hyperlink" Target="https://www.scopus.com/authid/detail.uri?authorId=59170511000&amp;origin=recordpag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18288000" h="10248900">
                <a:moveTo>
                  <a:pt x="0" y="0"/>
                </a:moveTo>
                <a:lnTo>
                  <a:pt x="18288000" y="0"/>
                </a:lnTo>
                <a:lnTo>
                  <a:pt x="18288000" y="10248900"/>
                </a:lnTo>
                <a:lnTo>
                  <a:pt x="0" y="10248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4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8619836"/>
            <a:ext cx="18288000" cy="1667164"/>
            <a:chOff x="0" y="0"/>
            <a:chExt cx="4816593" cy="4390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439089"/>
            </a:xfrm>
            <a:custGeom>
              <a:avLst/>
              <a:gdLst/>
              <a:ahLst/>
              <a:cxnLst/>
              <a:rect l="l" t="t" r="r" b="b"/>
              <a:pathLst>
                <a:path w="4816592" h="439089">
                  <a:moveTo>
                    <a:pt x="0" y="0"/>
                  </a:moveTo>
                  <a:lnTo>
                    <a:pt x="4816592" y="0"/>
                  </a:lnTo>
                  <a:lnTo>
                    <a:pt x="4816592" y="439089"/>
                  </a:lnTo>
                  <a:lnTo>
                    <a:pt x="0" y="439089"/>
                  </a:lnTo>
                  <a:close/>
                </a:path>
              </a:pathLst>
            </a:custGeom>
            <a:solidFill>
              <a:srgbClr val="FEFE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477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54725" y="8863388"/>
            <a:ext cx="5271336" cy="1029314"/>
          </a:xfrm>
          <a:custGeom>
            <a:avLst/>
            <a:gdLst/>
            <a:ahLst/>
            <a:cxnLst/>
            <a:rect l="l" t="t" r="r" b="b"/>
            <a:pathLst>
              <a:path w="5271336" h="1029314">
                <a:moveTo>
                  <a:pt x="0" y="0"/>
                </a:moveTo>
                <a:lnTo>
                  <a:pt x="5271336" y="0"/>
                </a:lnTo>
                <a:lnTo>
                  <a:pt x="5271336" y="1029314"/>
                </a:lnTo>
                <a:lnTo>
                  <a:pt x="0" y="1029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85064" y="8863388"/>
            <a:ext cx="4571065" cy="1141960"/>
          </a:xfrm>
          <a:custGeom>
            <a:avLst/>
            <a:gdLst/>
            <a:ahLst/>
            <a:cxnLst/>
            <a:rect l="l" t="t" r="r" b="b"/>
            <a:pathLst>
              <a:path w="4571065" h="1141960">
                <a:moveTo>
                  <a:pt x="0" y="0"/>
                </a:moveTo>
                <a:lnTo>
                  <a:pt x="4571065" y="0"/>
                </a:lnTo>
                <a:lnTo>
                  <a:pt x="4571065" y="1141960"/>
                </a:lnTo>
                <a:lnTo>
                  <a:pt x="0" y="1141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576895" y="2433439"/>
            <a:ext cx="15134210" cy="3342136"/>
            <a:chOff x="0" y="-171450"/>
            <a:chExt cx="20178946" cy="445618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71450"/>
              <a:ext cx="20178946" cy="3137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362"/>
                </a:lnSpc>
              </a:pPr>
              <a:r>
                <a:rPr lang="en-US" sz="14609" b="1" spc="2074">
                  <a:solidFill>
                    <a:srgbClr val="041226">
                      <a:alpha val="4706"/>
                    </a:srgbClr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PROMISE@LAB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758037" y="45389"/>
              <a:ext cx="14662872" cy="2722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199"/>
                </a:lnSpc>
              </a:pPr>
              <a:r>
                <a:rPr lang="en-US" sz="12999" b="1">
                  <a:solidFill>
                    <a:srgbClr val="30386F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PROMISE@LAB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676115" y="2908401"/>
              <a:ext cx="14826715" cy="137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66"/>
                </a:lnSpc>
                <a:spcBef>
                  <a:spcPct val="0"/>
                </a:spcBef>
              </a:pPr>
              <a:r>
                <a:rPr lang="en-US" sz="3047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JOINT RESEARCH LAB: PROTOCOLS AND </a:t>
              </a:r>
            </a:p>
            <a:p>
              <a:pPr algn="l">
                <a:lnSpc>
                  <a:spcPts val="4266"/>
                </a:lnSpc>
                <a:spcBef>
                  <a:spcPct val="0"/>
                </a:spcBef>
              </a:pPr>
              <a:r>
                <a:rPr lang="en-US" sz="3047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OUTCOME MEASURES IN REHABILITATION MEDICINE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915132" y="8834813"/>
            <a:ext cx="3344303" cy="103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</a:pPr>
            <a:r>
              <a:rPr lang="en-US" sz="1995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Scientific Director:</a:t>
            </a:r>
          </a:p>
          <a:p>
            <a:pPr algn="l">
              <a:lnSpc>
                <a:spcPts val="2793"/>
              </a:lnSpc>
            </a:pPr>
            <a:r>
              <a:rPr lang="en-US" sz="1995" i="1">
                <a:solidFill>
                  <a:srgbClr val="30386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prof.</a:t>
            </a:r>
            <a:r>
              <a:rPr lang="en-US" sz="1995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FRANCESCA CECCHI,</a:t>
            </a:r>
          </a:p>
          <a:p>
            <a:pPr algn="l">
              <a:lnSpc>
                <a:spcPts val="2793"/>
              </a:lnSpc>
              <a:spcBef>
                <a:spcPct val="0"/>
              </a:spcBef>
            </a:pPr>
            <a:r>
              <a:rPr lang="en-US" sz="1995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AP, MD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A4B8CC4D-F254-4349-8D8B-DC86403D0E1E}"/>
              </a:ext>
            </a:extLst>
          </p:cNvPr>
          <p:cNvSpPr/>
          <p:nvPr/>
        </p:nvSpPr>
        <p:spPr>
          <a:xfrm>
            <a:off x="0" y="-318608"/>
            <a:ext cx="18288000" cy="8938444"/>
          </a:xfrm>
          <a:custGeom>
            <a:avLst/>
            <a:gdLst/>
            <a:ahLst/>
            <a:cxnLst/>
            <a:rect l="l" t="t" r="r" b="b"/>
            <a:pathLst>
              <a:path w="7092072" h="4843457">
                <a:moveTo>
                  <a:pt x="0" y="0"/>
                </a:moveTo>
                <a:lnTo>
                  <a:pt x="7092072" y="0"/>
                </a:lnTo>
                <a:lnTo>
                  <a:pt x="7092072" y="4843457"/>
                </a:lnTo>
                <a:lnTo>
                  <a:pt x="0" y="48434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835" b="-24589"/>
            </a:stretch>
          </a:blipFill>
        </p:spPr>
        <p:txBody>
          <a:bodyPr/>
          <a:lstStyle/>
          <a:p>
            <a:pPr algn="l">
              <a:lnSpc>
                <a:spcPts val="18199"/>
              </a:lnSpc>
            </a:pPr>
            <a:endParaRPr lang="en-US" sz="9600" b="1">
              <a:solidFill>
                <a:srgbClr val="30386F"/>
              </a:solidFill>
              <a:latin typeface="Futura Bold"/>
              <a:ea typeface="Futura Bold"/>
              <a:cs typeface="Futura Bold"/>
              <a:sym typeface="Futura Bold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ED28851-BB1B-47B0-9C33-56B69986E606}"/>
              </a:ext>
            </a:extLst>
          </p:cNvPr>
          <p:cNvSpPr/>
          <p:nvPr/>
        </p:nvSpPr>
        <p:spPr>
          <a:xfrm>
            <a:off x="0" y="5105513"/>
            <a:ext cx="18287996" cy="327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PROMISE@LAB</a:t>
            </a:r>
            <a:endParaRPr lang="it-IT" sz="8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ONGOING RESEARCH</a:t>
            </a:r>
          </a:p>
        </p:txBody>
      </p:sp>
      <p:sp>
        <p:nvSpPr>
          <p:cNvPr id="7" name="AutoShape 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066190-AC94-4F49-9FE6-2AAB664AD619}"/>
              </a:ext>
            </a:extLst>
          </p:cNvPr>
          <p:cNvSpPr txBox="1"/>
          <p:nvPr/>
        </p:nvSpPr>
        <p:spPr>
          <a:xfrm>
            <a:off x="609599" y="2705025"/>
            <a:ext cx="17325145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0669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NEURODEGENERATIVE DISEASES</a:t>
            </a:r>
          </a:p>
          <a:p>
            <a:pPr algn="ctr">
              <a:spcBef>
                <a:spcPct val="0"/>
              </a:spcBef>
            </a:pPr>
            <a:r>
              <a:rPr lang="en-US" sz="32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SANDY-POC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 - An Innovative method in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SAliva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samples for the early differential diagnosis of high-impact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NeuroDegenerative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diseases through Raman</a:t>
            </a:r>
          </a:p>
          <a:p>
            <a:pPr algn="ctr">
              <a:spcBef>
                <a:spcPct val="0"/>
              </a:spcBef>
            </a:pP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spectroscopY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a multicentric prospective observational study</a:t>
            </a:r>
          </a:p>
          <a:p>
            <a:pPr algn="ctr">
              <a:spcBef>
                <a:spcPct val="0"/>
              </a:spcBef>
            </a:pPr>
            <a:r>
              <a:rPr lang="en-US" sz="32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MINERVA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Nuovo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metodo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per la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diagnosi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delle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malattie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neurodegenerative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basato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sulla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profilazione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biochimica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della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saliva -  a multicentric  prospective observational study (PI P. Arcuri,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FdG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Milan)</a:t>
            </a:r>
          </a:p>
          <a:p>
            <a:pPr algn="ctr">
              <a:spcBef>
                <a:spcPct val="0"/>
              </a:spcBef>
            </a:pPr>
            <a:r>
              <a:rPr lang="en-US" sz="32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INERTIAL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DefINizionE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ReliabiliTy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valIdity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delle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misure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derivate da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sensore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persone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mALattia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 Parkinson - Clinical investigation with a pre-market medical device.</a:t>
            </a:r>
          </a:p>
          <a:p>
            <a:pPr algn="ctr">
              <a:spcBef>
                <a:spcPct val="0"/>
              </a:spcBef>
            </a:pPr>
            <a:endParaRPr lang="en-US" sz="3200">
              <a:solidFill>
                <a:srgbClr val="30386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en-US" sz="3200" b="1">
                <a:solidFill>
                  <a:srgbClr val="0669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REHABILITATION TECHNOLOGIES</a:t>
            </a:r>
          </a:p>
          <a:p>
            <a:pPr algn="ctr">
              <a:spcBef>
                <a:spcPct val="0"/>
              </a:spcBef>
            </a:pPr>
            <a:r>
              <a:rPr lang="en-US" sz="32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- Tuscany Health Ecosystem; SPOKE 3: Advanced technologies, methods and materials for human health and well-being (spoke leader UNIFI; </a:t>
            </a:r>
          </a:p>
          <a:p>
            <a:pPr algn="ctr">
              <a:spcBef>
                <a:spcPct val="0"/>
              </a:spcBef>
            </a:pP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partner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affiliati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UNIPI, UNISI, CNR, SSSA, IMT, </a:t>
            </a:r>
            <a:r>
              <a:rPr lang="en-US" sz="32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Esaote</a:t>
            </a:r>
            <a:r>
              <a:rPr lang="en-US" sz="32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, Museo Galileo), PNRR SPOKE 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2" y="615455"/>
            <a:ext cx="5260117" cy="592222"/>
            <a:chOff x="9510" y="-108838"/>
            <a:chExt cx="1385381" cy="155976"/>
          </a:xfrm>
        </p:grpSpPr>
        <p:sp>
          <p:nvSpPr>
            <p:cNvPr id="3" name="Freeform 3"/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64425" y="1735314"/>
            <a:ext cx="16931746" cy="50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3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/>
                </a:solidFill>
                <a:latin typeface="Open Sans"/>
                <a:ea typeface="Montserrat Bold"/>
                <a:cs typeface="Montserrat Bold"/>
                <a:sym typeface="Montserrat Bold"/>
              </a:rPr>
              <a:t>European Projects - PROMISE@LAB Leading Partner: THCS </a:t>
            </a:r>
            <a:r>
              <a:rPr lang="en-US" sz="3200" b="1" dirty="0">
                <a:solidFill>
                  <a:schemeClr val="accent1"/>
                </a:solidFill>
                <a:latin typeface="Open Sans"/>
                <a:ea typeface="+mn-lt"/>
                <a:cs typeface="+mn-lt"/>
                <a:sym typeface="Montserrat Bold"/>
              </a:rPr>
              <a:t>ROOMMATE</a:t>
            </a:r>
            <a:endParaRPr lang="it-IT" sz="3200" b="1">
              <a:solidFill>
                <a:schemeClr val="accent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E2206B1-4617-410A-8173-33E3F101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86" t="17130" r="344" b="57"/>
          <a:stretch>
            <a:fillRect/>
          </a:stretch>
        </p:blipFill>
        <p:spPr>
          <a:xfrm>
            <a:off x="44115" y="3693901"/>
            <a:ext cx="18181475" cy="65897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781411-A503-61F2-AF1F-19D93904E716}"/>
              </a:ext>
            </a:extLst>
          </p:cNvPr>
          <p:cNvSpPr txBox="1"/>
          <p:nvPr/>
        </p:nvSpPr>
        <p:spPr>
          <a:xfrm>
            <a:off x="4965867" y="2939050"/>
            <a:ext cx="70480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669ED"/>
                </a:solidFill>
                <a:latin typeface="Open Sans Bold"/>
                <a:ea typeface="Open Sans Bold"/>
                <a:cs typeface="Open Sans Bold"/>
              </a:rPr>
              <a:t>ROOMMATE </a:t>
            </a:r>
            <a:endParaRPr lang="it-IT" sz="3600" dirty="0">
              <a:latin typeface="Open Sans Bold"/>
              <a:ea typeface="Open Sans Bold"/>
              <a:cs typeface="Open Sans Bold"/>
            </a:endParaRPr>
          </a:p>
          <a:p>
            <a:pPr algn="l"/>
            <a:endParaRPr lang="it-IT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51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95587-8164-8D64-3005-BB269C50C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4399786-C19A-9E7D-FCD2-890B113829CB}"/>
              </a:ext>
            </a:extLst>
          </p:cNvPr>
          <p:cNvGrpSpPr/>
          <p:nvPr/>
        </p:nvGrpSpPr>
        <p:grpSpPr>
          <a:xfrm>
            <a:off x="363662" y="615455"/>
            <a:ext cx="5260117" cy="592222"/>
            <a:chOff x="9510" y="-108838"/>
            <a:chExt cx="1385381" cy="1559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AFDA5C3-2FEF-0AA0-90EE-B5E893A972AE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8A32C9-2F10-C755-4FEF-6EA93E9ECA5A}"/>
                </a:ext>
              </a:extLst>
            </p:cNvPr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76052FB-60C3-128F-CA2E-3AA00F6A0329}"/>
              </a:ext>
            </a:extLst>
          </p:cNvPr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D51ABCA-F046-2783-0A58-7DDCEFB40005}"/>
              </a:ext>
            </a:extLst>
          </p:cNvPr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9" name="Immagine 8" descr="Informativa">
            <a:extLst>
              <a:ext uri="{FF2B5EF4-FFF2-40B4-BE49-F238E27FC236}">
                <a16:creationId xmlns:a16="http://schemas.microsoft.com/office/drawing/2014/main" id="{3E186157-379C-E0AE-9D71-000F2B673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17" y="8147002"/>
            <a:ext cx="3765882" cy="891100"/>
          </a:xfrm>
          <a:prstGeom prst="rect">
            <a:avLst/>
          </a:prstGeom>
        </p:spPr>
      </p:pic>
      <p:pic>
        <p:nvPicPr>
          <p:cNvPr id="12" name="Immagine 11" descr="MET - Scelta o revoca del medico, ora c'è anche un indirizzo di posta  elettronica dedicata per Firenze e provincia">
            <a:extLst>
              <a:ext uri="{FF2B5EF4-FFF2-40B4-BE49-F238E27FC236}">
                <a16:creationId xmlns:a16="http://schemas.microsoft.com/office/drawing/2014/main" id="{1508F772-43DD-EF3B-46C5-CF49CF9AB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179" y="8328609"/>
            <a:ext cx="2550696" cy="1450307"/>
          </a:xfrm>
          <a:prstGeom prst="rect">
            <a:avLst/>
          </a:prstGeom>
        </p:spPr>
      </p:pic>
      <p:pic>
        <p:nvPicPr>
          <p:cNvPr id="14" name="Immagine 13" descr="Home - RRD">
            <a:extLst>
              <a:ext uri="{FF2B5EF4-FFF2-40B4-BE49-F238E27FC236}">
                <a16:creationId xmlns:a16="http://schemas.microsoft.com/office/drawing/2014/main" id="{A829D6FA-956E-9743-986D-942DC0E8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16" y="9216133"/>
            <a:ext cx="2382253" cy="918524"/>
          </a:xfrm>
          <a:prstGeom prst="rect">
            <a:avLst/>
          </a:prstGeom>
        </p:spPr>
      </p:pic>
      <p:pic>
        <p:nvPicPr>
          <p:cNvPr id="15" name="Immagine 14" descr="Norwegian University of Sciences and Technology – NTNU">
            <a:extLst>
              <a:ext uri="{FF2B5EF4-FFF2-40B4-BE49-F238E27FC236}">
                <a16:creationId xmlns:a16="http://schemas.microsoft.com/office/drawing/2014/main" id="{2B115DE8-1140-2C54-9CC7-2D84DDA00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137" y="8241306"/>
            <a:ext cx="2743199" cy="1624913"/>
          </a:xfrm>
          <a:prstGeom prst="rect">
            <a:avLst/>
          </a:prstGeom>
        </p:spPr>
      </p:pic>
      <p:pic>
        <p:nvPicPr>
          <p:cNvPr id="16" name="Elemento grafico 15" descr="Carlos III Health Institute - Wikipedia">
            <a:extLst>
              <a:ext uri="{FF2B5EF4-FFF2-40B4-BE49-F238E27FC236}">
                <a16:creationId xmlns:a16="http://schemas.microsoft.com/office/drawing/2014/main" id="{547E9741-9021-BB4E-368D-C9D0AAA2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62611" y="8577828"/>
            <a:ext cx="2743199" cy="951870"/>
          </a:xfrm>
          <a:prstGeom prst="rect">
            <a:avLst/>
          </a:prstGeom>
        </p:spPr>
      </p:pic>
      <p:pic>
        <p:nvPicPr>
          <p:cNvPr id="17" name="Immagine 16" descr="Sacyl - Wikipedia, la enciclopedia libre">
            <a:extLst>
              <a:ext uri="{FF2B5EF4-FFF2-40B4-BE49-F238E27FC236}">
                <a16:creationId xmlns:a16="http://schemas.microsoft.com/office/drawing/2014/main" id="{AAFE0DF3-4CF2-0C31-3C93-C4A99399A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7284" y="8248399"/>
            <a:ext cx="2691064" cy="1590675"/>
          </a:xfrm>
          <a:prstGeom prst="rect">
            <a:avLst/>
          </a:prstGeom>
        </p:spPr>
      </p:pic>
      <p:sp>
        <p:nvSpPr>
          <p:cNvPr id="18" name="CasellaDiTesto 6">
            <a:extLst>
              <a:ext uri="{FF2B5EF4-FFF2-40B4-BE49-F238E27FC236}">
                <a16:creationId xmlns:a16="http://schemas.microsoft.com/office/drawing/2014/main" id="{412936C9-D39D-4BB4-3599-B974E86A9CFB}"/>
              </a:ext>
            </a:extLst>
          </p:cNvPr>
          <p:cNvSpPr txBox="1"/>
          <p:nvPr/>
        </p:nvSpPr>
        <p:spPr>
          <a:xfrm>
            <a:off x="1564277" y="2565334"/>
            <a:ext cx="15697200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0669ED"/>
                </a:solidFill>
                <a:latin typeface="Open Sans Bold"/>
                <a:ea typeface="Open Sans Bold"/>
                <a:cs typeface="Open Sans Bold"/>
              </a:rPr>
              <a:t>INTEGRA</a:t>
            </a:r>
          </a:p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Co-creation of an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INnovative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TR Ecosystem accessible on a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GRAnd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scale</a:t>
            </a:r>
            <a:br>
              <a:rPr lang="en-US" sz="2400" b="1" dirty="0"/>
            </a:b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 persons with disabilities living in the community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/>
              <a:t>The INTEGRA Consortium aims to: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co-create a scalable and adaptable telerehabilitation (TR) ecosystem</a:t>
            </a:r>
            <a:r>
              <a:rPr lang="en-US" sz="2400" dirty="0"/>
              <a:t> integrated into primary and community care, tailored to different European healthcare contexts;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improve functioning, participation and quality of life</a:t>
            </a:r>
            <a:r>
              <a:rPr lang="en-US" sz="2400" dirty="0"/>
              <a:t> of persons with disabilities living in the community through personalized, home-based TR services;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overcome barriers to TR adoption</a:t>
            </a:r>
            <a:r>
              <a:rPr lang="en-US" sz="2400" dirty="0"/>
              <a:t> (regulatory, technological, organizational and socio-cultural), promoting equity, accessibility and digital inclusion;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develop a multidimensional EU knowledge base</a:t>
            </a:r>
            <a:r>
              <a:rPr lang="en-US" sz="2400" dirty="0"/>
              <a:t> to benchmark best practices and support evidence-based redesign of TR services across Europe;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support patients, caregivers and healthcare professionals</a:t>
            </a:r>
            <a:r>
              <a:rPr lang="en-US" sz="2400" dirty="0"/>
              <a:t> through co-creation, e-health coaching and sustainable service models, strengthening continuity of care.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9CFD989-5C7B-D584-04D7-6A78307888F0}"/>
              </a:ext>
            </a:extLst>
          </p:cNvPr>
          <p:cNvSpPr txBox="1"/>
          <p:nvPr/>
        </p:nvSpPr>
        <p:spPr>
          <a:xfrm>
            <a:off x="364425" y="1735314"/>
            <a:ext cx="16931746" cy="50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3"/>
              </a:lnSpc>
              <a:spcBef>
                <a:spcPct val="0"/>
              </a:spcBef>
            </a:pPr>
            <a:endParaRPr lang="en-US" sz="2950" b="1" dirty="0">
              <a:solidFill>
                <a:srgbClr val="0757C8"/>
              </a:solidFill>
              <a:latin typeface="Montserrat Bold"/>
              <a:ea typeface="+mn-lt"/>
              <a:cs typeface="+mn-lt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E2DA696-2E14-EF85-02F0-2DE17F93F414}"/>
              </a:ext>
            </a:extLst>
          </p:cNvPr>
          <p:cNvSpPr txBox="1"/>
          <p:nvPr/>
        </p:nvSpPr>
        <p:spPr>
          <a:xfrm>
            <a:off x="364425" y="1735314"/>
            <a:ext cx="16931746" cy="50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3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1"/>
                </a:solidFill>
                <a:latin typeface="Open Sans"/>
                <a:ea typeface="Montserrat Bold"/>
                <a:cs typeface="Montserrat Bold"/>
                <a:sym typeface="Montserrat Bold"/>
              </a:rPr>
              <a:t>European Projects - PROMISE@LAB Leading Partner: THCS INTEGRA</a:t>
            </a:r>
            <a:endParaRPr lang="en-US" sz="3200" b="1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3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02D37-6121-3A9B-99C4-F730DE719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C979CAB-4ED5-B491-0743-8F1DB19A1D05}"/>
              </a:ext>
            </a:extLst>
          </p:cNvPr>
          <p:cNvGrpSpPr/>
          <p:nvPr/>
        </p:nvGrpSpPr>
        <p:grpSpPr>
          <a:xfrm>
            <a:off x="363662" y="615455"/>
            <a:ext cx="5260117" cy="592222"/>
            <a:chOff x="9510" y="-108838"/>
            <a:chExt cx="1385381" cy="1559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2DCF218-FBE2-BA31-4BA3-4962B65CD65D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D1E4951-8530-384E-B026-CA63EACE9CB0}"/>
                </a:ext>
              </a:extLst>
            </p:cNvPr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A37E27-A6A2-6A3D-6426-3C5EB4FAAEEE}"/>
              </a:ext>
            </a:extLst>
          </p:cNvPr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B7AB14C2-5A3D-ECC8-8D55-F8449BD6D9B5}"/>
              </a:ext>
            </a:extLst>
          </p:cNvPr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11" name="Immagine 10" descr="Immagine che contiene Carattere, logo, Elementi grafici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5388B30E-E37E-E6B0-4760-F7CEC575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860" y="8998618"/>
            <a:ext cx="3214436" cy="1173078"/>
          </a:xfrm>
          <a:prstGeom prst="rect">
            <a:avLst/>
          </a:prstGeom>
        </p:spPr>
      </p:pic>
      <p:pic>
        <p:nvPicPr>
          <p:cNvPr id="13" name="Immagine 12" descr="Immagine che contiene testo, Carattere, log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AFBACE16-1626-52B2-8703-DE17DC2D1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6629" y="8987338"/>
            <a:ext cx="3400425" cy="1095375"/>
          </a:xfrm>
          <a:prstGeom prst="rect">
            <a:avLst/>
          </a:prstGeom>
        </p:spPr>
      </p:pic>
      <p:sp>
        <p:nvSpPr>
          <p:cNvPr id="18" name="CasellaDiTesto 6">
            <a:extLst>
              <a:ext uri="{FF2B5EF4-FFF2-40B4-BE49-F238E27FC236}">
                <a16:creationId xmlns:a16="http://schemas.microsoft.com/office/drawing/2014/main" id="{97067981-D13F-9433-9AB4-715C27BAF9B7}"/>
              </a:ext>
            </a:extLst>
          </p:cNvPr>
          <p:cNvSpPr txBox="1"/>
          <p:nvPr/>
        </p:nvSpPr>
        <p:spPr>
          <a:xfrm>
            <a:off x="942645" y="2434022"/>
            <a:ext cx="15697200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0669ED"/>
                </a:solidFill>
                <a:latin typeface="Open Sans Bold"/>
                <a:ea typeface="Open Sans Bold"/>
                <a:cs typeface="Open Sans Bold"/>
              </a:rPr>
              <a:t>PRISMA</a:t>
            </a:r>
            <a:r>
              <a:rPr lang="en-US" sz="3600" dirty="0"/>
              <a:t> </a:t>
            </a:r>
          </a:p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Personalised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Rehabilitation: the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InterdiSciplinary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Management of non-specific Low Back Pain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ea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en-US" sz="3600" b="1"/>
          </a:p>
          <a:p>
            <a:r>
              <a:rPr lang="en-US" sz="2400" dirty="0"/>
              <a:t>The </a:t>
            </a:r>
            <a:r>
              <a:rPr lang="en-US" sz="2400" b="1" dirty="0"/>
              <a:t>PRISM</a:t>
            </a:r>
            <a:r>
              <a:rPr lang="en-US" sz="2400" dirty="0"/>
              <a:t> project aims to: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 scalable and reusable asynchronous training </a:t>
            </a:r>
            <a:r>
              <a:rPr lang="en-US" sz="2400" dirty="0" err="1"/>
              <a:t>programme</a:t>
            </a:r>
            <a:r>
              <a:rPr lang="en-US" sz="2400" dirty="0"/>
              <a:t> to support the implementation of </a:t>
            </a:r>
            <a:r>
              <a:rPr lang="en-US" sz="2400" b="1" dirty="0" err="1"/>
              <a:t>Personalised</a:t>
            </a:r>
            <a:r>
              <a:rPr lang="en-US" sz="2400" b="1" dirty="0"/>
              <a:t> Interdisciplinary Rehabilitation (PIR)</a:t>
            </a:r>
            <a:r>
              <a:rPr lang="en-US" sz="2400" dirty="0"/>
              <a:t> for non-specific low back pain across European healthcare and educational contexts;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enhance healthcare professionals’ competences in </a:t>
            </a:r>
            <a:r>
              <a:rPr lang="en-US" sz="2400" b="1" dirty="0"/>
              <a:t>multidimensional assessment</a:t>
            </a:r>
            <a:r>
              <a:rPr lang="en-US" sz="2400" dirty="0"/>
              <a:t>, clinical reasoning, and </a:t>
            </a:r>
            <a:r>
              <a:rPr lang="en-US" sz="2400" dirty="0" err="1"/>
              <a:t>personalisation</a:t>
            </a:r>
            <a:r>
              <a:rPr lang="en-US" sz="2400" dirty="0"/>
              <a:t> of rehabilitation interventions based on best evidence and real clinical cases;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promote </a:t>
            </a:r>
            <a:r>
              <a:rPr lang="en-US" sz="2400" b="1" dirty="0"/>
              <a:t>interdisciplinary collaboration</a:t>
            </a:r>
            <a:r>
              <a:rPr lang="en-US" sz="2400" dirty="0"/>
              <a:t>, shared decision-making, and patient engagement as core components of </a:t>
            </a:r>
            <a:r>
              <a:rPr lang="en-US" sz="2400" dirty="0" err="1"/>
              <a:t>personalised</a:t>
            </a:r>
            <a:r>
              <a:rPr lang="en-US" sz="2400" dirty="0"/>
              <a:t> rehabilitation pathways;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address cultural, educational, and </a:t>
            </a:r>
            <a:r>
              <a:rPr lang="en-US" sz="2400" dirty="0" err="1"/>
              <a:t>organisational</a:t>
            </a:r>
            <a:r>
              <a:rPr lang="en-US" sz="2400" dirty="0"/>
              <a:t> barriers that currently limit the adoption of biopsychosocial and </a:t>
            </a:r>
            <a:r>
              <a:rPr lang="en-US" sz="2400" dirty="0" err="1"/>
              <a:t>personalised</a:t>
            </a:r>
            <a:r>
              <a:rPr lang="en-US" sz="2400" dirty="0"/>
              <a:t> approaches in low back pain management;</a:t>
            </a:r>
            <a:endParaRPr lang="en-US" sz="2400" dirty="0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contribute to the sustainability of European healthcare systems by improving </a:t>
            </a:r>
            <a:r>
              <a:rPr lang="en-US" sz="2400" b="1" dirty="0" err="1"/>
              <a:t>Personalised</a:t>
            </a:r>
            <a:r>
              <a:rPr lang="en-US" sz="2400" b="1" dirty="0"/>
              <a:t> Medicine literacy</a:t>
            </a:r>
            <a:r>
              <a:rPr lang="en-US" sz="2400" dirty="0"/>
              <a:t>, enabling knowledge translation into clinical practice, and supporting long-term reuse of training contents in academic and professional education.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9780FCEB-63DB-6920-742A-937D798613B5}"/>
              </a:ext>
            </a:extLst>
          </p:cNvPr>
          <p:cNvSpPr txBox="1"/>
          <p:nvPr/>
        </p:nvSpPr>
        <p:spPr>
          <a:xfrm>
            <a:off x="364425" y="1735314"/>
            <a:ext cx="16931746" cy="98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Montserrat Bold"/>
              </a:rPr>
              <a:t>European Projects - PROMISE@LAB Leading Partner: EP </a:t>
            </a:r>
            <a:r>
              <a:rPr lang="en-US" sz="3200" b="1" dirty="0" err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Montserrat Bold"/>
              </a:rPr>
              <a:t>PerMed</a:t>
            </a:r>
            <a:r>
              <a:rPr lang="en-US" sz="32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Montserrat Bold"/>
              </a:rPr>
              <a:t> Education Call 2025</a:t>
            </a:r>
            <a:endParaRPr lang="en-US" sz="3200" dirty="0">
              <a:solidFill>
                <a:schemeClr val="accent1"/>
              </a:solidFill>
              <a:latin typeface="Open Sans"/>
              <a:ea typeface="Open Sans"/>
              <a:cs typeface="Open Sans"/>
              <a:sym typeface="Montserrat Bold"/>
            </a:endParaRPr>
          </a:p>
          <a:p>
            <a:pPr>
              <a:lnSpc>
                <a:spcPts val="4193"/>
              </a:lnSpc>
              <a:spcBef>
                <a:spcPct val="0"/>
              </a:spcBef>
            </a:pPr>
            <a:endParaRPr lang="en-US" sz="2950" b="1" dirty="0">
              <a:solidFill>
                <a:srgbClr val="0757C8"/>
              </a:solidFill>
              <a:latin typeface="Montserrat Bold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600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031B-2044-9144-31B0-3ECB40239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CC16CC7-CECF-5310-AD8A-E6F8F87312D1}"/>
              </a:ext>
            </a:extLst>
          </p:cNvPr>
          <p:cNvGrpSpPr/>
          <p:nvPr/>
        </p:nvGrpSpPr>
        <p:grpSpPr>
          <a:xfrm>
            <a:off x="363662" y="615455"/>
            <a:ext cx="5260117" cy="592222"/>
            <a:chOff x="9510" y="-108838"/>
            <a:chExt cx="1385381" cy="1559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3E8599C-B4A3-E415-FE38-52EB30CD1227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BEFA3A8-9E37-770A-3255-29AC9945356E}"/>
                </a:ext>
              </a:extLst>
            </p:cNvPr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7E042E0-770F-7330-F6C5-86FD60A72BE0}"/>
              </a:ext>
            </a:extLst>
          </p:cNvPr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2" descr="Immagine che contiene Carattere, Elementi grafici, schermata, logo&#10;&#10;Il contenuto generato dall&amp;#39;IA potrebbe non essere corretto.">
            <a:extLst>
              <a:ext uri="{FF2B5EF4-FFF2-40B4-BE49-F238E27FC236}">
                <a16:creationId xmlns:a16="http://schemas.microsoft.com/office/drawing/2014/main" id="{605CF15B-E7FD-F057-9001-250FF2DD8DFA}"/>
              </a:ext>
            </a:extLst>
          </p:cNvPr>
          <p:cNvSpPr/>
          <p:nvPr/>
        </p:nvSpPr>
        <p:spPr>
          <a:xfrm>
            <a:off x="614175" y="1349542"/>
            <a:ext cx="2195821" cy="1504674"/>
          </a:xfrm>
          <a:custGeom>
            <a:avLst/>
            <a:gdLst/>
            <a:ahLst/>
            <a:cxnLst/>
            <a:rect l="l" t="t" r="r" b="b"/>
            <a:pathLst>
              <a:path w="2556768" h="1665095">
                <a:moveTo>
                  <a:pt x="0" y="0"/>
                </a:moveTo>
                <a:lnTo>
                  <a:pt x="2556769" y="0"/>
                </a:lnTo>
                <a:lnTo>
                  <a:pt x="2556769" y="1665095"/>
                </a:lnTo>
                <a:lnTo>
                  <a:pt x="0" y="1665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 descr="Immagine che contiene testo, poster, Carattere, clipart&#10;&#10;Il contenuto generato dall&amp;#39;IA potrebbe non essere corretto.">
            <a:extLst>
              <a:ext uri="{FF2B5EF4-FFF2-40B4-BE49-F238E27FC236}">
                <a16:creationId xmlns:a16="http://schemas.microsoft.com/office/drawing/2014/main" id="{147502E4-AADB-1199-4EE5-783C4310D937}"/>
              </a:ext>
            </a:extLst>
          </p:cNvPr>
          <p:cNvSpPr/>
          <p:nvPr/>
        </p:nvSpPr>
        <p:spPr>
          <a:xfrm>
            <a:off x="3546636" y="1429753"/>
            <a:ext cx="1459214" cy="2268424"/>
          </a:xfrm>
          <a:custGeom>
            <a:avLst/>
            <a:gdLst/>
            <a:ahLst/>
            <a:cxnLst/>
            <a:rect l="l" t="t" r="r" b="b"/>
            <a:pathLst>
              <a:path w="1699845" h="2509055">
                <a:moveTo>
                  <a:pt x="0" y="0"/>
                </a:moveTo>
                <a:lnTo>
                  <a:pt x="1699844" y="0"/>
                </a:lnTo>
                <a:lnTo>
                  <a:pt x="1699844" y="2509055"/>
                </a:lnTo>
                <a:lnTo>
                  <a:pt x="0" y="2509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236" r="-69080"/>
            </a:stretch>
          </a:blipFill>
        </p:spPr>
      </p:sp>
      <p:sp>
        <p:nvSpPr>
          <p:cNvPr id="15" name="Freeform 4" descr="Immagine che contiene Carattere, Elementi grafici, logo, testo&#10;&#10;Il contenuto generato dall&amp;#39;IA potrebbe non essere corretto.">
            <a:extLst>
              <a:ext uri="{FF2B5EF4-FFF2-40B4-BE49-F238E27FC236}">
                <a16:creationId xmlns:a16="http://schemas.microsoft.com/office/drawing/2014/main" id="{474D93A1-A5EE-5151-2F3B-D9C34A20E5E7}"/>
              </a:ext>
            </a:extLst>
          </p:cNvPr>
          <p:cNvSpPr/>
          <p:nvPr/>
        </p:nvSpPr>
        <p:spPr>
          <a:xfrm>
            <a:off x="6139754" y="1024604"/>
            <a:ext cx="4665237" cy="1355294"/>
          </a:xfrm>
          <a:custGeom>
            <a:avLst/>
            <a:gdLst/>
            <a:ahLst/>
            <a:cxnLst/>
            <a:rect l="l" t="t" r="r" b="b"/>
            <a:pathLst>
              <a:path w="5427237" h="1515715">
                <a:moveTo>
                  <a:pt x="0" y="0"/>
                </a:moveTo>
                <a:lnTo>
                  <a:pt x="5427238" y="0"/>
                </a:lnTo>
                <a:lnTo>
                  <a:pt x="5427238" y="1515715"/>
                </a:lnTo>
                <a:lnTo>
                  <a:pt x="0" y="1515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5" descr="Immagine che contiene testo, Carattere, log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C6A4BACF-AD5E-6DFE-E436-715F25D36872}"/>
              </a:ext>
            </a:extLst>
          </p:cNvPr>
          <p:cNvSpPr/>
          <p:nvPr/>
        </p:nvSpPr>
        <p:spPr>
          <a:xfrm>
            <a:off x="9483324" y="8644031"/>
            <a:ext cx="3898147" cy="1323727"/>
          </a:xfrm>
          <a:custGeom>
            <a:avLst/>
            <a:gdLst/>
            <a:ahLst/>
            <a:cxnLst/>
            <a:rect l="l" t="t" r="r" b="b"/>
            <a:pathLst>
              <a:path w="4539831" h="1464095">
                <a:moveTo>
                  <a:pt x="0" y="0"/>
                </a:moveTo>
                <a:lnTo>
                  <a:pt x="4539831" y="0"/>
                </a:lnTo>
                <a:lnTo>
                  <a:pt x="4539831" y="1464096"/>
                </a:lnTo>
                <a:lnTo>
                  <a:pt x="0" y="1464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6" descr="Immagine che contiene colonna, luogo di interesse, architettura, edificio&#10;&#10;Il contenuto generato dall&amp;#39;IA potrebbe non essere corretto.">
            <a:extLst>
              <a:ext uri="{FF2B5EF4-FFF2-40B4-BE49-F238E27FC236}">
                <a16:creationId xmlns:a16="http://schemas.microsoft.com/office/drawing/2014/main" id="{03B6714E-27CE-4C36-6DE9-E78F0EFEDE29}"/>
              </a:ext>
            </a:extLst>
          </p:cNvPr>
          <p:cNvSpPr/>
          <p:nvPr/>
        </p:nvSpPr>
        <p:spPr>
          <a:xfrm>
            <a:off x="15748797" y="2048889"/>
            <a:ext cx="2223118" cy="2323381"/>
          </a:xfrm>
          <a:custGeom>
            <a:avLst/>
            <a:gdLst/>
            <a:ahLst/>
            <a:cxnLst/>
            <a:rect l="l" t="t" r="r" b="b"/>
            <a:pathLst>
              <a:path w="2584065" h="2584065">
                <a:moveTo>
                  <a:pt x="0" y="0"/>
                </a:moveTo>
                <a:lnTo>
                  <a:pt x="2584065" y="0"/>
                </a:lnTo>
                <a:lnTo>
                  <a:pt x="2584065" y="2584066"/>
                </a:lnTo>
                <a:lnTo>
                  <a:pt x="0" y="25840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2" name="Freeform 7" descr="Immagine che contiene schermata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E1882883-64D1-A3B7-0B9A-4AD0921A9341}"/>
              </a:ext>
            </a:extLst>
          </p:cNvPr>
          <p:cNvSpPr/>
          <p:nvPr/>
        </p:nvSpPr>
        <p:spPr>
          <a:xfrm>
            <a:off x="1061270" y="3110890"/>
            <a:ext cx="4453402" cy="1630881"/>
          </a:xfrm>
          <a:custGeom>
            <a:avLst/>
            <a:gdLst/>
            <a:ahLst/>
            <a:cxnLst/>
            <a:rect l="l" t="t" r="r" b="b"/>
            <a:pathLst>
              <a:path w="5175296" h="1811354">
                <a:moveTo>
                  <a:pt x="0" y="0"/>
                </a:moveTo>
                <a:lnTo>
                  <a:pt x="5175296" y="0"/>
                </a:lnTo>
                <a:lnTo>
                  <a:pt x="5175296" y="1811354"/>
                </a:lnTo>
                <a:lnTo>
                  <a:pt x="0" y="18113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Freeform 8" descr="Immagine che contiene testo, Carattere, cartone animato&#10;&#10;Il contenuto generato dall&amp;#39;IA potrebbe non essere corretto.">
            <a:extLst>
              <a:ext uri="{FF2B5EF4-FFF2-40B4-BE49-F238E27FC236}">
                <a16:creationId xmlns:a16="http://schemas.microsoft.com/office/drawing/2014/main" id="{C48A2B48-EE09-3900-C8A7-958E1BA0FD2E}"/>
              </a:ext>
            </a:extLst>
          </p:cNvPr>
          <p:cNvSpPr/>
          <p:nvPr/>
        </p:nvSpPr>
        <p:spPr>
          <a:xfrm>
            <a:off x="11997226" y="1444285"/>
            <a:ext cx="3118397" cy="1645151"/>
          </a:xfrm>
          <a:custGeom>
            <a:avLst/>
            <a:gdLst/>
            <a:ahLst/>
            <a:cxnLst/>
            <a:rect l="l" t="t" r="r" b="b"/>
            <a:pathLst>
              <a:path w="3639765" h="1825624">
                <a:moveTo>
                  <a:pt x="0" y="0"/>
                </a:moveTo>
                <a:lnTo>
                  <a:pt x="3639765" y="0"/>
                </a:lnTo>
                <a:lnTo>
                  <a:pt x="3639765" y="1825624"/>
                </a:lnTo>
                <a:lnTo>
                  <a:pt x="0" y="1825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9178355B-3424-C39F-106A-D2C518607177}"/>
              </a:ext>
            </a:extLst>
          </p:cNvPr>
          <p:cNvSpPr/>
          <p:nvPr/>
        </p:nvSpPr>
        <p:spPr>
          <a:xfrm>
            <a:off x="5349761" y="9324349"/>
            <a:ext cx="2260882" cy="650031"/>
          </a:xfrm>
          <a:custGeom>
            <a:avLst/>
            <a:gdLst/>
            <a:ahLst/>
            <a:cxnLst/>
            <a:rect l="l" t="t" r="r" b="b"/>
            <a:pathLst>
              <a:path w="2621829" h="730241">
                <a:moveTo>
                  <a:pt x="0" y="0"/>
                </a:moveTo>
                <a:lnTo>
                  <a:pt x="2621829" y="0"/>
                </a:lnTo>
                <a:lnTo>
                  <a:pt x="2621829" y="730241"/>
                </a:lnTo>
                <a:lnTo>
                  <a:pt x="0" y="73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10" descr="Immagine che contiene testo, schizzo, disegn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15E1C018-477B-720E-BB21-9D17918D5838}"/>
              </a:ext>
            </a:extLst>
          </p:cNvPr>
          <p:cNvSpPr/>
          <p:nvPr/>
        </p:nvSpPr>
        <p:spPr>
          <a:xfrm>
            <a:off x="8381307" y="2740159"/>
            <a:ext cx="2079980" cy="1641422"/>
          </a:xfrm>
          <a:custGeom>
            <a:avLst/>
            <a:gdLst/>
            <a:ahLst/>
            <a:cxnLst/>
            <a:rect l="l" t="t" r="r" b="b"/>
            <a:pathLst>
              <a:path w="2420874" h="1821895">
                <a:moveTo>
                  <a:pt x="0" y="0"/>
                </a:moveTo>
                <a:lnTo>
                  <a:pt x="2420875" y="0"/>
                </a:lnTo>
                <a:lnTo>
                  <a:pt x="2420875" y="1821895"/>
                </a:lnTo>
                <a:lnTo>
                  <a:pt x="0" y="18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4056F3B5-839E-9527-8AE8-6654688A7173}"/>
              </a:ext>
            </a:extLst>
          </p:cNvPr>
          <p:cNvSpPr/>
          <p:nvPr/>
        </p:nvSpPr>
        <p:spPr>
          <a:xfrm>
            <a:off x="961007" y="5421440"/>
            <a:ext cx="3748834" cy="766568"/>
          </a:xfrm>
          <a:custGeom>
            <a:avLst/>
            <a:gdLst/>
            <a:ahLst/>
            <a:cxnLst/>
            <a:rect l="l" t="t" r="r" b="b"/>
            <a:pathLst>
              <a:path w="4370465" h="846778">
                <a:moveTo>
                  <a:pt x="0" y="0"/>
                </a:moveTo>
                <a:lnTo>
                  <a:pt x="4370465" y="0"/>
                </a:lnTo>
                <a:lnTo>
                  <a:pt x="4370465" y="846778"/>
                </a:lnTo>
                <a:lnTo>
                  <a:pt x="0" y="8467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12" descr="Immagine che contiene testo, Carattere, logo, Marchio&#10;&#10;Il contenuto generato dall&amp;#39;IA potrebbe non essere corretto.">
            <a:extLst>
              <a:ext uri="{FF2B5EF4-FFF2-40B4-BE49-F238E27FC236}">
                <a16:creationId xmlns:a16="http://schemas.microsoft.com/office/drawing/2014/main" id="{7893EB15-CFCA-0347-1A1F-8409CFAE14AF}"/>
              </a:ext>
            </a:extLst>
          </p:cNvPr>
          <p:cNvSpPr/>
          <p:nvPr/>
        </p:nvSpPr>
        <p:spPr>
          <a:xfrm>
            <a:off x="885607" y="7436413"/>
            <a:ext cx="3748834" cy="921333"/>
          </a:xfrm>
          <a:custGeom>
            <a:avLst/>
            <a:gdLst/>
            <a:ahLst/>
            <a:cxnLst/>
            <a:rect l="l" t="t" r="r" b="b"/>
            <a:pathLst>
              <a:path w="4370465" h="1021596">
                <a:moveTo>
                  <a:pt x="0" y="0"/>
                </a:moveTo>
                <a:lnTo>
                  <a:pt x="4370465" y="0"/>
                </a:lnTo>
                <a:lnTo>
                  <a:pt x="4370465" y="1021596"/>
                </a:lnTo>
                <a:lnTo>
                  <a:pt x="0" y="1021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E3560DBC-6D36-1CF4-83E1-8635CF2148D5}"/>
              </a:ext>
            </a:extLst>
          </p:cNvPr>
          <p:cNvSpPr/>
          <p:nvPr/>
        </p:nvSpPr>
        <p:spPr>
          <a:xfrm>
            <a:off x="1571905" y="9063925"/>
            <a:ext cx="2584022" cy="863022"/>
          </a:xfrm>
          <a:custGeom>
            <a:avLst/>
            <a:gdLst/>
            <a:ahLst/>
            <a:cxnLst/>
            <a:rect l="l" t="t" r="r" b="b"/>
            <a:pathLst>
              <a:path w="3005127" h="963285">
                <a:moveTo>
                  <a:pt x="0" y="0"/>
                </a:moveTo>
                <a:lnTo>
                  <a:pt x="3005126" y="0"/>
                </a:lnTo>
                <a:lnTo>
                  <a:pt x="3005126" y="963286"/>
                </a:lnTo>
                <a:lnTo>
                  <a:pt x="0" y="9632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7330" b="-104635"/>
            </a:stretch>
          </a:blipFill>
        </p:spPr>
      </p:sp>
      <p:sp>
        <p:nvSpPr>
          <p:cNvPr id="36" name="Freeform 14" descr="Immagine che contiene testo, Carattere, simbolo, logo&#10;&#10;Il contenuto generato dall&amp;#39;IA potrebbe non essere corretto.">
            <a:extLst>
              <a:ext uri="{FF2B5EF4-FFF2-40B4-BE49-F238E27FC236}">
                <a16:creationId xmlns:a16="http://schemas.microsoft.com/office/drawing/2014/main" id="{F3651BEB-A7F9-C02B-385E-B6221C34281C}"/>
              </a:ext>
            </a:extLst>
          </p:cNvPr>
          <p:cNvSpPr/>
          <p:nvPr/>
        </p:nvSpPr>
        <p:spPr>
          <a:xfrm>
            <a:off x="5084903" y="6101523"/>
            <a:ext cx="2801402" cy="1302152"/>
          </a:xfrm>
          <a:custGeom>
            <a:avLst/>
            <a:gdLst/>
            <a:ahLst/>
            <a:cxnLst/>
            <a:rect l="l" t="t" r="r" b="b"/>
            <a:pathLst>
              <a:path w="3262612" h="1442520">
                <a:moveTo>
                  <a:pt x="0" y="0"/>
                </a:moveTo>
                <a:lnTo>
                  <a:pt x="3262613" y="0"/>
                </a:lnTo>
                <a:lnTo>
                  <a:pt x="3262613" y="1442521"/>
                </a:lnTo>
                <a:lnTo>
                  <a:pt x="0" y="144252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8" name="Freeform 15" descr="Immagine che contiene Carattere, logo, cerchi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F0587D1F-FB06-A8ED-6CA5-F41EEEE45526}"/>
              </a:ext>
            </a:extLst>
          </p:cNvPr>
          <p:cNvSpPr/>
          <p:nvPr/>
        </p:nvSpPr>
        <p:spPr>
          <a:xfrm>
            <a:off x="6164603" y="4113893"/>
            <a:ext cx="3368173" cy="1705757"/>
          </a:xfrm>
          <a:custGeom>
            <a:avLst/>
            <a:gdLst/>
            <a:ahLst/>
            <a:cxnLst/>
            <a:rect l="l" t="t" r="r" b="b"/>
            <a:pathLst>
              <a:path w="3929646" h="1886230">
                <a:moveTo>
                  <a:pt x="0" y="0"/>
                </a:moveTo>
                <a:lnTo>
                  <a:pt x="3929646" y="0"/>
                </a:lnTo>
                <a:lnTo>
                  <a:pt x="3929646" y="1886230"/>
                </a:lnTo>
                <a:lnTo>
                  <a:pt x="0" y="18862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40" name="Freeform 16" descr="Immagine che contiene testo, Carattere, log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2712B47B-A81F-35BE-EAE4-2CC015381203}"/>
              </a:ext>
            </a:extLst>
          </p:cNvPr>
          <p:cNvSpPr/>
          <p:nvPr/>
        </p:nvSpPr>
        <p:spPr>
          <a:xfrm>
            <a:off x="6158391" y="7655574"/>
            <a:ext cx="2594720" cy="1399438"/>
          </a:xfrm>
          <a:custGeom>
            <a:avLst/>
            <a:gdLst/>
            <a:ahLst/>
            <a:cxnLst/>
            <a:rect l="l" t="t" r="r" b="b"/>
            <a:pathLst>
              <a:path w="3015825" h="1559859">
                <a:moveTo>
                  <a:pt x="0" y="0"/>
                </a:moveTo>
                <a:lnTo>
                  <a:pt x="3015825" y="0"/>
                </a:lnTo>
                <a:lnTo>
                  <a:pt x="3015825" y="1559858"/>
                </a:lnTo>
                <a:lnTo>
                  <a:pt x="0" y="1559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5322" t="-21879" r="-16674" b="-18727"/>
            </a:stretch>
          </a:blipFill>
        </p:spPr>
      </p:sp>
      <p:sp>
        <p:nvSpPr>
          <p:cNvPr id="42" name="Freeform 17" descr="Immagine che contiene testo, Carattere, log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5DC72425-8EEE-16C4-93D3-CF6C4AC29A5E}"/>
              </a:ext>
            </a:extLst>
          </p:cNvPr>
          <p:cNvSpPr/>
          <p:nvPr/>
        </p:nvSpPr>
        <p:spPr>
          <a:xfrm>
            <a:off x="11236313" y="4883435"/>
            <a:ext cx="1982321" cy="1700690"/>
          </a:xfrm>
          <a:custGeom>
            <a:avLst/>
            <a:gdLst/>
            <a:ahLst/>
            <a:cxnLst/>
            <a:rect l="l" t="t" r="r" b="b"/>
            <a:pathLst>
              <a:path w="2303163" h="1881163">
                <a:moveTo>
                  <a:pt x="0" y="0"/>
                </a:moveTo>
                <a:lnTo>
                  <a:pt x="2303163" y="0"/>
                </a:lnTo>
                <a:lnTo>
                  <a:pt x="2303163" y="1881163"/>
                </a:lnTo>
                <a:lnTo>
                  <a:pt x="0" y="18811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8265" t="-19267" r="-6765" b="-21568"/>
            </a:stretch>
          </a:blipFill>
        </p:spPr>
      </p:sp>
      <p:sp>
        <p:nvSpPr>
          <p:cNvPr id="44" name="Freeform 18">
            <a:extLst>
              <a:ext uri="{FF2B5EF4-FFF2-40B4-BE49-F238E27FC236}">
                <a16:creationId xmlns:a16="http://schemas.microsoft.com/office/drawing/2014/main" id="{B0C271E4-038E-40BA-7165-C6CE1736384E}"/>
              </a:ext>
            </a:extLst>
          </p:cNvPr>
          <p:cNvSpPr/>
          <p:nvPr/>
        </p:nvSpPr>
        <p:spPr>
          <a:xfrm>
            <a:off x="14200502" y="5395876"/>
            <a:ext cx="3428047" cy="1270925"/>
          </a:xfrm>
          <a:custGeom>
            <a:avLst/>
            <a:gdLst/>
            <a:ahLst/>
            <a:cxnLst/>
            <a:rect l="l" t="t" r="r" b="b"/>
            <a:pathLst>
              <a:path w="3989520" h="1411293">
                <a:moveTo>
                  <a:pt x="0" y="0"/>
                </a:moveTo>
                <a:lnTo>
                  <a:pt x="3989520" y="0"/>
                </a:lnTo>
                <a:lnTo>
                  <a:pt x="3989520" y="1411293"/>
                </a:lnTo>
                <a:lnTo>
                  <a:pt x="0" y="14112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46" name="Freeform 19" descr="Immagine che contiene Carattere, Elementi grafici, testo, logo&#10;&#10;Il contenuto generato dall&amp;#39;IA potrebbe non essere corretto.">
            <a:extLst>
              <a:ext uri="{FF2B5EF4-FFF2-40B4-BE49-F238E27FC236}">
                <a16:creationId xmlns:a16="http://schemas.microsoft.com/office/drawing/2014/main" id="{06E16267-1B06-BCDF-9714-9972928BB9CB}"/>
              </a:ext>
            </a:extLst>
          </p:cNvPr>
          <p:cNvSpPr/>
          <p:nvPr/>
        </p:nvSpPr>
        <p:spPr>
          <a:xfrm>
            <a:off x="14260660" y="7383390"/>
            <a:ext cx="3731308" cy="1120273"/>
          </a:xfrm>
          <a:custGeom>
            <a:avLst/>
            <a:gdLst/>
            <a:ahLst/>
            <a:cxnLst/>
            <a:rect l="l" t="t" r="r" b="b"/>
            <a:pathLst>
              <a:path w="4352939" h="1240588">
                <a:moveTo>
                  <a:pt x="0" y="0"/>
                </a:moveTo>
                <a:lnTo>
                  <a:pt x="4352939" y="0"/>
                </a:lnTo>
                <a:lnTo>
                  <a:pt x="4352939" y="1240588"/>
                </a:lnTo>
                <a:lnTo>
                  <a:pt x="0" y="124058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8" name="Freeform 21" descr="Immagine che contiene logo, schermata, simbol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182566A0-031D-60ED-E9F8-3F5F7B3558D7}"/>
              </a:ext>
            </a:extLst>
          </p:cNvPr>
          <p:cNvSpPr/>
          <p:nvPr/>
        </p:nvSpPr>
        <p:spPr>
          <a:xfrm>
            <a:off x="11529965" y="3376809"/>
            <a:ext cx="3730743" cy="1197236"/>
          </a:xfrm>
          <a:custGeom>
            <a:avLst/>
            <a:gdLst/>
            <a:ahLst/>
            <a:cxnLst/>
            <a:rect l="l" t="t" r="r" b="b"/>
            <a:pathLst>
              <a:path w="4332321" h="1337604">
                <a:moveTo>
                  <a:pt x="0" y="0"/>
                </a:moveTo>
                <a:lnTo>
                  <a:pt x="4332321" y="0"/>
                </a:lnTo>
                <a:lnTo>
                  <a:pt x="4332321" y="1337604"/>
                </a:lnTo>
                <a:lnTo>
                  <a:pt x="0" y="133760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0" name="Freeform 22" descr="Immagine che contiene logo, Elementi grafici, simbolo, design&#10;&#10;Il contenuto generato dall&amp;#39;IA potrebbe non essere corretto.">
            <a:extLst>
              <a:ext uri="{FF2B5EF4-FFF2-40B4-BE49-F238E27FC236}">
                <a16:creationId xmlns:a16="http://schemas.microsoft.com/office/drawing/2014/main" id="{8C76E874-6B4A-330A-5BB0-4D2173076198}"/>
              </a:ext>
            </a:extLst>
          </p:cNvPr>
          <p:cNvSpPr/>
          <p:nvPr/>
        </p:nvSpPr>
        <p:spPr>
          <a:xfrm>
            <a:off x="14192427" y="8567329"/>
            <a:ext cx="3599016" cy="1475216"/>
          </a:xfrm>
          <a:custGeom>
            <a:avLst/>
            <a:gdLst/>
            <a:ahLst/>
            <a:cxnLst/>
            <a:rect l="l" t="t" r="r" b="b"/>
            <a:pathLst>
              <a:path w="4180542" h="1635637">
                <a:moveTo>
                  <a:pt x="0" y="0"/>
                </a:moveTo>
                <a:lnTo>
                  <a:pt x="4180541" y="0"/>
                </a:lnTo>
                <a:lnTo>
                  <a:pt x="4180541" y="1635637"/>
                </a:lnTo>
                <a:lnTo>
                  <a:pt x="0" y="16356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52" name="Freeform 25" descr="Immagine che contiene testo, Carattere, logo, Elementi grafici&#10;&#10;Il contenuto generato dall&amp;#39;IA potrebbe non essere corretto.">
            <a:extLst>
              <a:ext uri="{FF2B5EF4-FFF2-40B4-BE49-F238E27FC236}">
                <a16:creationId xmlns:a16="http://schemas.microsoft.com/office/drawing/2014/main" id="{9722D736-2DAE-E427-8C0B-F6F311E80B16}"/>
              </a:ext>
            </a:extLst>
          </p:cNvPr>
          <p:cNvSpPr/>
          <p:nvPr/>
        </p:nvSpPr>
        <p:spPr>
          <a:xfrm>
            <a:off x="9154113" y="6962466"/>
            <a:ext cx="3838739" cy="920902"/>
          </a:xfrm>
          <a:custGeom>
            <a:avLst/>
            <a:gdLst/>
            <a:ahLst/>
            <a:cxnLst/>
            <a:rect l="l" t="t" r="r" b="b"/>
            <a:pathLst>
              <a:path w="4460370" h="1021165">
                <a:moveTo>
                  <a:pt x="0" y="0"/>
                </a:moveTo>
                <a:lnTo>
                  <a:pt x="4460371" y="0"/>
                </a:lnTo>
                <a:lnTo>
                  <a:pt x="4460371" y="1021165"/>
                </a:lnTo>
                <a:lnTo>
                  <a:pt x="0" y="102116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43973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45BAF-0271-3C29-0F2A-2B0B1809B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4503D6F-50EC-931E-5D63-F438D938A81B}"/>
              </a:ext>
            </a:extLst>
          </p:cNvPr>
          <p:cNvGrpSpPr/>
          <p:nvPr/>
        </p:nvGrpSpPr>
        <p:grpSpPr>
          <a:xfrm>
            <a:off x="277645" y="77679"/>
            <a:ext cx="5430563" cy="582506"/>
            <a:chOff x="-39803" y="-100482"/>
            <a:chExt cx="1430272" cy="15341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7EB4009-5ACA-04BF-912A-072F80AF046B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3677BC-2BAE-3442-5A66-8B09531B90B7}"/>
                </a:ext>
              </a:extLst>
            </p:cNvPr>
            <p:cNvSpPr txBox="1"/>
            <p:nvPr/>
          </p:nvSpPr>
          <p:spPr>
            <a:xfrm>
              <a:off x="-39803" y="-100482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dirty="0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 dirty="0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29132AF-FC37-2AB7-A62E-44043EBFD53A}"/>
              </a:ext>
            </a:extLst>
          </p:cNvPr>
          <p:cNvSpPr/>
          <p:nvPr/>
        </p:nvSpPr>
        <p:spPr>
          <a:xfrm>
            <a:off x="16277137" y="4008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C1BCA9C-5603-B975-E9BE-A1F901AA768B}"/>
              </a:ext>
            </a:extLst>
          </p:cNvPr>
          <p:cNvSpPr/>
          <p:nvPr/>
        </p:nvSpPr>
        <p:spPr>
          <a:xfrm>
            <a:off x="5987847" y="1280558"/>
            <a:ext cx="2063292" cy="2834152"/>
          </a:xfrm>
          <a:custGeom>
            <a:avLst/>
            <a:gdLst/>
            <a:ahLst/>
            <a:cxnLst/>
            <a:rect l="l" t="t" r="r" b="b"/>
            <a:pathLst>
              <a:path w="2210332" h="2920627">
                <a:moveTo>
                  <a:pt x="0" y="0"/>
                </a:moveTo>
                <a:lnTo>
                  <a:pt x="2210332" y="0"/>
                </a:lnTo>
                <a:lnTo>
                  <a:pt x="2210332" y="2920627"/>
                </a:lnTo>
                <a:lnTo>
                  <a:pt x="0" y="292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97" t="-5876" r="-6567" b="-3731"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C78798B-7392-6D28-65BD-9573955DBCFC}"/>
              </a:ext>
            </a:extLst>
          </p:cNvPr>
          <p:cNvSpPr/>
          <p:nvPr/>
        </p:nvSpPr>
        <p:spPr>
          <a:xfrm>
            <a:off x="8354563" y="1315810"/>
            <a:ext cx="2063292" cy="2819293"/>
          </a:xfrm>
          <a:custGeom>
            <a:avLst/>
            <a:gdLst/>
            <a:ahLst/>
            <a:cxnLst/>
            <a:rect l="l" t="t" r="r" b="b"/>
            <a:pathLst>
              <a:path w="2196429" h="2920627">
                <a:moveTo>
                  <a:pt x="0" y="0"/>
                </a:moveTo>
                <a:lnTo>
                  <a:pt x="2196429" y="0"/>
                </a:lnTo>
                <a:lnTo>
                  <a:pt x="2196429" y="2920627"/>
                </a:lnTo>
                <a:lnTo>
                  <a:pt x="0" y="292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64" t="-9735" r="-1235" b="-3830"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83BABD85-9CCC-C6E8-7106-E2FD72FF3184}"/>
              </a:ext>
            </a:extLst>
          </p:cNvPr>
          <p:cNvSpPr/>
          <p:nvPr/>
        </p:nvSpPr>
        <p:spPr>
          <a:xfrm>
            <a:off x="13326993" y="2826832"/>
            <a:ext cx="2332826" cy="2851806"/>
          </a:xfrm>
          <a:custGeom>
            <a:avLst/>
            <a:gdLst/>
            <a:ahLst/>
            <a:cxnLst/>
            <a:rect l="l" t="t" r="r" b="b"/>
            <a:pathLst>
              <a:path w="2332826" h="2851806">
                <a:moveTo>
                  <a:pt x="0" y="0"/>
                </a:moveTo>
                <a:lnTo>
                  <a:pt x="2332826" y="0"/>
                </a:lnTo>
                <a:lnTo>
                  <a:pt x="2332826" y="2851806"/>
                </a:lnTo>
                <a:lnTo>
                  <a:pt x="0" y="2851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4640" t="-22631" r="-38058" b="-49795"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BF612CE-2BC6-4734-2AA9-1D59B6F25A80}"/>
              </a:ext>
            </a:extLst>
          </p:cNvPr>
          <p:cNvSpPr/>
          <p:nvPr/>
        </p:nvSpPr>
        <p:spPr>
          <a:xfrm>
            <a:off x="10786820" y="2820692"/>
            <a:ext cx="2482313" cy="2758698"/>
          </a:xfrm>
          <a:custGeom>
            <a:avLst/>
            <a:gdLst/>
            <a:ahLst/>
            <a:cxnLst/>
            <a:rect l="l" t="t" r="r" b="b"/>
            <a:pathLst>
              <a:path w="2255380" h="2851806">
                <a:moveTo>
                  <a:pt x="0" y="0"/>
                </a:moveTo>
                <a:lnTo>
                  <a:pt x="2255380" y="0"/>
                </a:lnTo>
                <a:lnTo>
                  <a:pt x="2255380" y="2851806"/>
                </a:lnTo>
                <a:lnTo>
                  <a:pt x="0" y="2851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004" t="-8200" r="-7091" b="-13136"/>
            </a:stretch>
          </a:blipFill>
        </p:spPr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6B1A2014-29C4-F8B9-03AE-3CC56A301010}"/>
              </a:ext>
            </a:extLst>
          </p:cNvPr>
          <p:cNvSpPr/>
          <p:nvPr/>
        </p:nvSpPr>
        <p:spPr>
          <a:xfrm>
            <a:off x="15745921" y="2846524"/>
            <a:ext cx="2171975" cy="2851806"/>
          </a:xfrm>
          <a:custGeom>
            <a:avLst/>
            <a:gdLst/>
            <a:ahLst/>
            <a:cxnLst/>
            <a:rect l="l" t="t" r="r" b="b"/>
            <a:pathLst>
              <a:path w="2171975" h="2851806">
                <a:moveTo>
                  <a:pt x="0" y="0"/>
                </a:moveTo>
                <a:lnTo>
                  <a:pt x="2171975" y="0"/>
                </a:lnTo>
                <a:lnTo>
                  <a:pt x="2171975" y="2851806"/>
                </a:lnTo>
                <a:lnTo>
                  <a:pt x="0" y="28518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41" t="-7217" r="-12536" b="-9313"/>
            </a:stretch>
          </a:blipFill>
        </p:spPr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E2500F2D-7595-C04B-7014-CE33EB1FF33A}"/>
              </a:ext>
            </a:extLst>
          </p:cNvPr>
          <p:cNvSpPr/>
          <p:nvPr/>
        </p:nvSpPr>
        <p:spPr>
          <a:xfrm>
            <a:off x="2111307" y="6243860"/>
            <a:ext cx="2170439" cy="2784301"/>
          </a:xfrm>
          <a:custGeom>
            <a:avLst/>
            <a:gdLst/>
            <a:ahLst/>
            <a:cxnLst/>
            <a:rect l="l" t="t" r="r" b="b"/>
            <a:pathLst>
              <a:path w="1972583" h="2587731">
                <a:moveTo>
                  <a:pt x="0" y="0"/>
                </a:moveTo>
                <a:lnTo>
                  <a:pt x="1972583" y="0"/>
                </a:lnTo>
                <a:lnTo>
                  <a:pt x="1972583" y="2587731"/>
                </a:lnTo>
                <a:lnTo>
                  <a:pt x="0" y="2587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6817" t="-35814" r="-48473" b="-34103"/>
            </a:stretch>
          </a:blipFill>
        </p:spPr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508C9ABE-0D73-51C4-9F6F-401848FD1D3B}"/>
              </a:ext>
            </a:extLst>
          </p:cNvPr>
          <p:cNvSpPr/>
          <p:nvPr/>
        </p:nvSpPr>
        <p:spPr>
          <a:xfrm>
            <a:off x="4530972" y="6264632"/>
            <a:ext cx="1980000" cy="2784301"/>
          </a:xfrm>
          <a:custGeom>
            <a:avLst/>
            <a:gdLst/>
            <a:ahLst/>
            <a:cxnLst/>
            <a:rect l="l" t="t" r="r" b="b"/>
            <a:pathLst>
              <a:path w="1940798" h="2587731">
                <a:moveTo>
                  <a:pt x="0" y="0"/>
                </a:moveTo>
                <a:lnTo>
                  <a:pt x="1940798" y="0"/>
                </a:lnTo>
                <a:lnTo>
                  <a:pt x="1940798" y="2587731"/>
                </a:lnTo>
                <a:lnTo>
                  <a:pt x="0" y="25877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874" t="-17276" r="-55847" b="-17919"/>
            </a:stretch>
          </a:blipFill>
        </p:spPr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857F8711-71AE-7E44-75E7-DAEE98BA29D2}"/>
              </a:ext>
            </a:extLst>
          </p:cNvPr>
          <p:cNvSpPr txBox="1"/>
          <p:nvPr/>
        </p:nvSpPr>
        <p:spPr>
          <a:xfrm>
            <a:off x="2436653" y="551822"/>
            <a:ext cx="4778521" cy="817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8"/>
              </a:lnSpc>
              <a:spcBef>
                <a:spcPct val="0"/>
              </a:spcBef>
            </a:pPr>
            <a:r>
              <a:rPr lang="en-US" sz="482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Scientific Board</a:t>
            </a: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1B10E4F1-40B2-AABF-5139-0F4F22A835D1}"/>
              </a:ext>
            </a:extLst>
          </p:cNvPr>
          <p:cNvSpPr txBox="1"/>
          <p:nvPr/>
        </p:nvSpPr>
        <p:spPr>
          <a:xfrm>
            <a:off x="411489" y="4252735"/>
            <a:ext cx="2154866" cy="501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Francesca Cecchi, AP</a:t>
            </a:r>
          </a:p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Scientific Director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62A614CA-526E-6CC0-6F71-C69A71A1EA67}"/>
              </a:ext>
            </a:extLst>
          </p:cNvPr>
          <p:cNvSpPr txBox="1"/>
          <p:nvPr/>
        </p:nvSpPr>
        <p:spPr>
          <a:xfrm>
            <a:off x="349034" y="4767347"/>
            <a:ext cx="2131219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MD, Physiatrist, Geriatrician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DMSC-FDG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0" tooltip="https://www.scopus.com/authid/detail.uri?authorId=7007094305"/>
              </a:rPr>
              <a:t>publications</a:t>
            </a:r>
          </a:p>
        </p:txBody>
      </p:sp>
      <p:sp>
        <p:nvSpPr>
          <p:cNvPr id="47" name="TextBox 14">
            <a:extLst>
              <a:ext uri="{FF2B5EF4-FFF2-40B4-BE49-F238E27FC236}">
                <a16:creationId xmlns:a16="http://schemas.microsoft.com/office/drawing/2014/main" id="{742B901C-7DC2-D38D-800A-00B770F7DF53}"/>
              </a:ext>
            </a:extLst>
          </p:cNvPr>
          <p:cNvSpPr txBox="1"/>
          <p:nvPr/>
        </p:nvSpPr>
        <p:spPr>
          <a:xfrm>
            <a:off x="2788416" y="4253791"/>
            <a:ext cx="2202957" cy="501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Marco Baccini, </a:t>
            </a:r>
            <a:r>
              <a:rPr lang="en-US" sz="16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AdP</a:t>
            </a:r>
            <a:endParaRPr lang="en-US" sz="1600" b="1" dirty="0">
              <a:solidFill>
                <a:srgbClr val="30386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Scientfic</a:t>
            </a: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Co-Director</a:t>
            </a: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38FBDDC8-2C92-2687-8739-8BB2586E788F}"/>
              </a:ext>
            </a:extLst>
          </p:cNvPr>
          <p:cNvSpPr txBox="1"/>
          <p:nvPr/>
        </p:nvSpPr>
        <p:spPr>
          <a:xfrm>
            <a:off x="2616016" y="4784464"/>
            <a:ext cx="2202957" cy="446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PT, MCs DMSC-FDG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1" tooltip="https://www.scopus.com/authid/detail.uri?authorId=16066802500&amp;origin=recordpage"/>
              </a:rPr>
              <a:t>publications</a:t>
            </a:r>
          </a:p>
        </p:txBody>
      </p:sp>
      <p:sp>
        <p:nvSpPr>
          <p:cNvPr id="54" name="TextBox 16">
            <a:extLst>
              <a:ext uri="{FF2B5EF4-FFF2-40B4-BE49-F238E27FC236}">
                <a16:creationId xmlns:a16="http://schemas.microsoft.com/office/drawing/2014/main" id="{54E8C031-CB49-E13C-9CB9-5B8642EDB107}"/>
              </a:ext>
            </a:extLst>
          </p:cNvPr>
          <p:cNvSpPr txBox="1"/>
          <p:nvPr/>
        </p:nvSpPr>
        <p:spPr>
          <a:xfrm>
            <a:off x="5945558" y="4203186"/>
            <a:ext cx="2105581" cy="245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Claudio Macchi, FP</a:t>
            </a:r>
          </a:p>
        </p:txBody>
      </p:sp>
      <p:sp>
        <p:nvSpPr>
          <p:cNvPr id="56" name="TextBox 17">
            <a:extLst>
              <a:ext uri="{FF2B5EF4-FFF2-40B4-BE49-F238E27FC236}">
                <a16:creationId xmlns:a16="http://schemas.microsoft.com/office/drawing/2014/main" id="{C6DA612F-DEE0-94A2-9A63-1EFA34E4E84F}"/>
              </a:ext>
            </a:extLst>
          </p:cNvPr>
          <p:cNvSpPr txBox="1"/>
          <p:nvPr/>
        </p:nvSpPr>
        <p:spPr>
          <a:xfrm>
            <a:off x="5931288" y="4484251"/>
            <a:ext cx="1894582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Geriatrician, Cardiologist</a:t>
            </a:r>
          </a:p>
          <a:p>
            <a:pPr algn="ctr">
              <a:lnSpc>
                <a:spcPts val="1819"/>
              </a:lnSpc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ww.scopus.com/authid/detail.uri?authorId=24481733700&amp;origin=recordpage"/>
              </a:rPr>
              <a:t>publications</a:t>
            </a: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548EDB42-359A-8AE1-4771-47C53AFA880E}"/>
              </a:ext>
            </a:extLst>
          </p:cNvPr>
          <p:cNvSpPr txBox="1"/>
          <p:nvPr/>
        </p:nvSpPr>
        <p:spPr>
          <a:xfrm>
            <a:off x="8521711" y="4259401"/>
            <a:ext cx="1829887" cy="245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Bahia Hakiki, AP</a:t>
            </a:r>
          </a:p>
        </p:txBody>
      </p:sp>
      <p:sp>
        <p:nvSpPr>
          <p:cNvPr id="60" name="TextBox 19">
            <a:extLst>
              <a:ext uri="{FF2B5EF4-FFF2-40B4-BE49-F238E27FC236}">
                <a16:creationId xmlns:a16="http://schemas.microsoft.com/office/drawing/2014/main" id="{BC674E45-2BE4-93F1-1109-2F08792829AE}"/>
              </a:ext>
            </a:extLst>
          </p:cNvPr>
          <p:cNvSpPr txBox="1"/>
          <p:nvPr/>
        </p:nvSpPr>
        <p:spPr>
          <a:xfrm>
            <a:off x="8331643" y="4610116"/>
            <a:ext cx="1940421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MD, PhD, Neurologist, AP</a:t>
            </a:r>
          </a:p>
          <a:p>
            <a:pPr algn="ctr">
              <a:lnSpc>
                <a:spcPts val="1819"/>
              </a:lnSpc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DMSC-FDG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3" tooltip="https://www.scopus.com/authid/detail.uri?authorId=25623315500&amp;origin=recordpage"/>
              </a:rPr>
              <a:t>publications</a:t>
            </a:r>
          </a:p>
        </p:txBody>
      </p:sp>
      <p:sp>
        <p:nvSpPr>
          <p:cNvPr id="62" name="TextBox 22">
            <a:extLst>
              <a:ext uri="{FF2B5EF4-FFF2-40B4-BE49-F238E27FC236}">
                <a16:creationId xmlns:a16="http://schemas.microsoft.com/office/drawing/2014/main" id="{5E8EE1E6-FAAD-16C9-FB8C-6216592D7148}"/>
              </a:ext>
            </a:extLst>
          </p:cNvPr>
          <p:cNvSpPr txBox="1"/>
          <p:nvPr/>
        </p:nvSpPr>
        <p:spPr>
          <a:xfrm>
            <a:off x="16269784" y="6062543"/>
            <a:ext cx="1124248" cy="24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4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Diego Longo</a:t>
            </a:r>
          </a:p>
        </p:txBody>
      </p:sp>
      <p:sp>
        <p:nvSpPr>
          <p:cNvPr id="64" name="TextBox 23">
            <a:extLst>
              <a:ext uri="{FF2B5EF4-FFF2-40B4-BE49-F238E27FC236}">
                <a16:creationId xmlns:a16="http://schemas.microsoft.com/office/drawing/2014/main" id="{00049AC7-80C3-2EB7-A8CC-F08FB0D795FC}"/>
              </a:ext>
            </a:extLst>
          </p:cNvPr>
          <p:cNvSpPr txBox="1"/>
          <p:nvPr/>
        </p:nvSpPr>
        <p:spPr>
          <a:xfrm>
            <a:off x="13849708" y="6030813"/>
            <a:ext cx="1486346" cy="24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4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Giulio Cherubini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84E31ADC-0133-0198-F843-B0FFC88DB572}"/>
              </a:ext>
            </a:extLst>
          </p:cNvPr>
          <p:cNvSpPr txBox="1"/>
          <p:nvPr/>
        </p:nvSpPr>
        <p:spPr>
          <a:xfrm>
            <a:off x="11235102" y="6062543"/>
            <a:ext cx="1584424" cy="24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4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Stefano Doronzio</a:t>
            </a:r>
          </a:p>
        </p:txBody>
      </p:sp>
      <p:sp>
        <p:nvSpPr>
          <p:cNvPr id="68" name="TextBox 25">
            <a:extLst>
              <a:ext uri="{FF2B5EF4-FFF2-40B4-BE49-F238E27FC236}">
                <a16:creationId xmlns:a16="http://schemas.microsoft.com/office/drawing/2014/main" id="{C4841CEB-7C45-8537-3062-EF9CBF97937E}"/>
              </a:ext>
            </a:extLst>
          </p:cNvPr>
          <p:cNvSpPr txBox="1"/>
          <p:nvPr/>
        </p:nvSpPr>
        <p:spPr>
          <a:xfrm>
            <a:off x="11495551" y="6393937"/>
            <a:ext cx="1063526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50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PT, </a:t>
            </a:r>
            <a:r>
              <a:rPr lang="en-US" sz="1250" dirty="0" err="1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Msc</a:t>
            </a:r>
            <a:r>
              <a:rPr lang="en-US" sz="1250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, PhD</a:t>
            </a:r>
            <a:endParaRPr lang="en-US" sz="1299" dirty="0">
              <a:solidFill>
                <a:srgbClr val="74747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50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DMSC-FDG</a:t>
            </a:r>
            <a:endParaRPr lang="en-US" sz="1250" dirty="0">
              <a:solidFill>
                <a:srgbClr val="747474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50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4" tooltip="https://www.scopus.com/authid/detail.uri?authorId=57219806020"/>
              </a:rPr>
              <a:t>publications</a:t>
            </a:r>
            <a:endParaRPr lang="en-US" sz="1250" u="sng" dirty="0">
              <a:solidFill>
                <a:srgbClr val="747474"/>
              </a:solidFill>
              <a:latin typeface="Open Sans"/>
              <a:ea typeface="Open Sans"/>
              <a:cs typeface="Open Sans"/>
              <a:hlinkClick r:id="rId14"/>
            </a:endParaRPr>
          </a:p>
        </p:txBody>
      </p:sp>
      <p:sp>
        <p:nvSpPr>
          <p:cNvPr id="70" name="TextBox 26">
            <a:extLst>
              <a:ext uri="{FF2B5EF4-FFF2-40B4-BE49-F238E27FC236}">
                <a16:creationId xmlns:a16="http://schemas.microsoft.com/office/drawing/2014/main" id="{F74367B8-607E-54B4-4803-1AF2B75925A4}"/>
              </a:ext>
            </a:extLst>
          </p:cNvPr>
          <p:cNvSpPr txBox="1"/>
          <p:nvPr/>
        </p:nvSpPr>
        <p:spPr>
          <a:xfrm>
            <a:off x="14272528" y="6369657"/>
            <a:ext cx="1063526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PT, Msc, PhDs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DMSC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5" tooltip="https://www.scopus.com/authid/detail.uri?authorId=57195977959"/>
              </a:rPr>
              <a:t>publications</a:t>
            </a:r>
          </a:p>
        </p:txBody>
      </p:sp>
      <p:sp>
        <p:nvSpPr>
          <p:cNvPr id="72" name="TextBox 27">
            <a:extLst>
              <a:ext uri="{FF2B5EF4-FFF2-40B4-BE49-F238E27FC236}">
                <a16:creationId xmlns:a16="http://schemas.microsoft.com/office/drawing/2014/main" id="{72AB2D89-D563-73B6-A873-EE065315D25E}"/>
              </a:ext>
            </a:extLst>
          </p:cNvPr>
          <p:cNvSpPr txBox="1"/>
          <p:nvPr/>
        </p:nvSpPr>
        <p:spPr>
          <a:xfrm>
            <a:off x="16339510" y="6369657"/>
            <a:ext cx="984796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PT, Msc, PhD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DMSC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6" tooltip="https://www.scopus.com/authid/detail.uri?authorId=36715289000"/>
              </a:rPr>
              <a:t>publications</a:t>
            </a:r>
          </a:p>
        </p:txBody>
      </p:sp>
      <p:sp>
        <p:nvSpPr>
          <p:cNvPr id="74" name="TextBox 28">
            <a:extLst>
              <a:ext uri="{FF2B5EF4-FFF2-40B4-BE49-F238E27FC236}">
                <a16:creationId xmlns:a16="http://schemas.microsoft.com/office/drawing/2014/main" id="{B30AB844-E587-29C2-DD27-D6BB4A8606BA}"/>
              </a:ext>
            </a:extLst>
          </p:cNvPr>
          <p:cNvSpPr txBox="1"/>
          <p:nvPr/>
        </p:nvSpPr>
        <p:spPr>
          <a:xfrm>
            <a:off x="9901031" y="1828497"/>
            <a:ext cx="8742994" cy="762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  <a:spcBef>
                <a:spcPct val="0"/>
              </a:spcBef>
            </a:pPr>
            <a:r>
              <a:rPr lang="en-US" sz="4463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Group Coordinators</a:t>
            </a:r>
          </a:p>
        </p:txBody>
      </p:sp>
      <p:sp>
        <p:nvSpPr>
          <p:cNvPr id="76" name="TextBox 29">
            <a:extLst>
              <a:ext uri="{FF2B5EF4-FFF2-40B4-BE49-F238E27FC236}">
                <a16:creationId xmlns:a16="http://schemas.microsoft.com/office/drawing/2014/main" id="{E9A09746-B914-9B6B-D205-EDCE52C3FE81}"/>
              </a:ext>
            </a:extLst>
          </p:cNvPr>
          <p:cNvSpPr txBox="1"/>
          <p:nvPr/>
        </p:nvSpPr>
        <p:spPr>
          <a:xfrm>
            <a:off x="1954002" y="5502893"/>
            <a:ext cx="4784626" cy="720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48"/>
              </a:lnSpc>
              <a:spcBef>
                <a:spcPct val="0"/>
              </a:spcBef>
            </a:pPr>
            <a:r>
              <a:rPr lang="en-US" sz="432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LAB Coordinators</a:t>
            </a:r>
          </a:p>
        </p:txBody>
      </p:sp>
      <p:sp>
        <p:nvSpPr>
          <p:cNvPr id="78" name="TextBox 30">
            <a:extLst>
              <a:ext uri="{FF2B5EF4-FFF2-40B4-BE49-F238E27FC236}">
                <a16:creationId xmlns:a16="http://schemas.microsoft.com/office/drawing/2014/main" id="{B381F56F-D500-CD41-2137-EB03E4E3EBFA}"/>
              </a:ext>
            </a:extLst>
          </p:cNvPr>
          <p:cNvSpPr txBox="1"/>
          <p:nvPr/>
        </p:nvSpPr>
        <p:spPr>
          <a:xfrm>
            <a:off x="2332441" y="9108022"/>
            <a:ext cx="1611064" cy="245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Donata Bardi</a:t>
            </a:r>
          </a:p>
        </p:txBody>
      </p:sp>
      <p:sp>
        <p:nvSpPr>
          <p:cNvPr id="80" name="TextBox 31">
            <a:extLst>
              <a:ext uri="{FF2B5EF4-FFF2-40B4-BE49-F238E27FC236}">
                <a16:creationId xmlns:a16="http://schemas.microsoft.com/office/drawing/2014/main" id="{AA8D38BE-CA88-8469-83E1-E39E02FFADB9}"/>
              </a:ext>
            </a:extLst>
          </p:cNvPr>
          <p:cNvSpPr txBox="1"/>
          <p:nvPr/>
        </p:nvSpPr>
        <p:spPr>
          <a:xfrm>
            <a:off x="4462807" y="9069732"/>
            <a:ext cx="1611064" cy="501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Chiara Castagnoli</a:t>
            </a:r>
          </a:p>
        </p:txBody>
      </p:sp>
      <p:sp>
        <p:nvSpPr>
          <p:cNvPr id="82" name="TextBox 32">
            <a:extLst>
              <a:ext uri="{FF2B5EF4-FFF2-40B4-BE49-F238E27FC236}">
                <a16:creationId xmlns:a16="http://schemas.microsoft.com/office/drawing/2014/main" id="{C15479F5-9EB0-4C56-FAD0-FEBBE2E3671B}"/>
              </a:ext>
            </a:extLst>
          </p:cNvPr>
          <p:cNvSpPr txBox="1"/>
          <p:nvPr/>
        </p:nvSpPr>
        <p:spPr>
          <a:xfrm>
            <a:off x="2378126" y="9431956"/>
            <a:ext cx="1265039" cy="690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PSY, </a:t>
            </a:r>
            <a:r>
              <a:rPr lang="en-US" sz="1299" dirty="0" err="1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Msc</a:t>
            </a: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 -FDG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Project Manager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7" tooltip="https://www.scopus.com/authid/detail.uri?authorId=57936491100&amp;origin=recordpage"/>
              </a:rPr>
              <a:t>publications</a:t>
            </a:r>
          </a:p>
        </p:txBody>
      </p:sp>
      <p:sp>
        <p:nvSpPr>
          <p:cNvPr id="84" name="TextBox 33">
            <a:extLst>
              <a:ext uri="{FF2B5EF4-FFF2-40B4-BE49-F238E27FC236}">
                <a16:creationId xmlns:a16="http://schemas.microsoft.com/office/drawing/2014/main" id="{58D1B2DF-8D05-BDCE-E43F-A6167C260503}"/>
              </a:ext>
            </a:extLst>
          </p:cNvPr>
          <p:cNvSpPr txBox="1"/>
          <p:nvPr/>
        </p:nvSpPr>
        <p:spPr>
          <a:xfrm>
            <a:off x="3955936" y="9360249"/>
            <a:ext cx="2473036" cy="677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 PT, MSc -FDG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</a:rPr>
              <a:t>Research  Group  Coordinator</a:t>
            </a:r>
          </a:p>
          <a:p>
            <a:pPr algn="ctr">
              <a:lnSpc>
                <a:spcPts val="1819"/>
              </a:lnSpc>
              <a:spcBef>
                <a:spcPct val="0"/>
              </a:spcBef>
            </a:pPr>
            <a:r>
              <a:rPr lang="en-US" sz="1299" u="sng" dirty="0">
                <a:solidFill>
                  <a:srgbClr val="747474"/>
                </a:solidFill>
                <a:latin typeface="Open Sans"/>
                <a:ea typeface="Open Sans"/>
                <a:cs typeface="Open Sans"/>
                <a:sym typeface="Open Sans"/>
                <a:hlinkClick r:id="rId18" tooltip="https://www.scopus.com/authid/detail.uri?authorId=52463263800"/>
              </a:rPr>
              <a:t>publications</a:t>
            </a:r>
          </a:p>
        </p:txBody>
      </p:sp>
      <p:sp>
        <p:nvSpPr>
          <p:cNvPr id="86" name="TextBox 34">
            <a:extLst>
              <a:ext uri="{FF2B5EF4-FFF2-40B4-BE49-F238E27FC236}">
                <a16:creationId xmlns:a16="http://schemas.microsoft.com/office/drawing/2014/main" id="{C5C1F9BA-DA08-9934-1D35-2854F3227F20}"/>
              </a:ext>
            </a:extLst>
          </p:cNvPr>
          <p:cNvSpPr txBox="1"/>
          <p:nvPr/>
        </p:nvSpPr>
        <p:spPr>
          <a:xfrm>
            <a:off x="9020289" y="7979434"/>
            <a:ext cx="8573889" cy="1090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8"/>
              </a:lnSpc>
              <a:spcBef>
                <a:spcPct val="0"/>
              </a:spcBef>
            </a:pPr>
            <a:r>
              <a:rPr lang="en-US" sz="204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Stefano G. Doronzio PT, MSc, PhDs: Robotics group coordinator </a:t>
            </a:r>
          </a:p>
          <a:p>
            <a:pPr algn="l">
              <a:lnSpc>
                <a:spcPts val="2858"/>
              </a:lnSpc>
              <a:spcBef>
                <a:spcPct val="0"/>
              </a:spcBef>
            </a:pPr>
            <a:r>
              <a:rPr lang="en-US" sz="204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Giulio Cherubini, PT, MSc, PhDs: Parkinson’s Disease group coordinator</a:t>
            </a:r>
          </a:p>
          <a:p>
            <a:pPr algn="l">
              <a:lnSpc>
                <a:spcPts val="2858"/>
              </a:lnSpc>
              <a:spcBef>
                <a:spcPct val="0"/>
              </a:spcBef>
            </a:pPr>
            <a:r>
              <a:rPr lang="en-US" sz="204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Diego Longo, PT, </a:t>
            </a:r>
            <a:r>
              <a:rPr lang="en-US" sz="2041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Msc</a:t>
            </a:r>
            <a:r>
              <a:rPr lang="en-US" sz="204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, PhD: Healthy Aging group coordinator </a:t>
            </a:r>
          </a:p>
        </p:txBody>
      </p:sp>
      <p:sp>
        <p:nvSpPr>
          <p:cNvPr id="88" name="TextBox 35">
            <a:extLst>
              <a:ext uri="{FF2B5EF4-FFF2-40B4-BE49-F238E27FC236}">
                <a16:creationId xmlns:a16="http://schemas.microsoft.com/office/drawing/2014/main" id="{D8BB3C28-9239-1907-405D-903FE1144B39}"/>
              </a:ext>
            </a:extLst>
          </p:cNvPr>
          <p:cNvSpPr txBox="1"/>
          <p:nvPr/>
        </p:nvSpPr>
        <p:spPr>
          <a:xfrm>
            <a:off x="9020289" y="9182296"/>
            <a:ext cx="8864203" cy="71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5"/>
              </a:lnSpc>
              <a:spcBef>
                <a:spcPct val="0"/>
              </a:spcBef>
            </a:pPr>
            <a:r>
              <a:rPr lang="en-US" sz="203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Donata Bardi, PSY, MSc; Project Manager </a:t>
            </a:r>
          </a:p>
          <a:p>
            <a:pPr algn="l">
              <a:lnSpc>
                <a:spcPts val="2855"/>
              </a:lnSpc>
              <a:spcBef>
                <a:spcPct val="0"/>
              </a:spcBef>
            </a:pPr>
            <a:r>
              <a:rPr lang="en-US" sz="203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Chiara Castagnoli, PT, MSc: bedside and benchside Research Coordinator </a:t>
            </a:r>
          </a:p>
        </p:txBody>
      </p:sp>
      <p:sp>
        <p:nvSpPr>
          <p:cNvPr id="90" name="Freeform 36">
            <a:extLst>
              <a:ext uri="{FF2B5EF4-FFF2-40B4-BE49-F238E27FC236}">
                <a16:creationId xmlns:a16="http://schemas.microsoft.com/office/drawing/2014/main" id="{F1486E47-B87E-12E9-0D65-21194D34A466}"/>
              </a:ext>
            </a:extLst>
          </p:cNvPr>
          <p:cNvSpPr/>
          <p:nvPr/>
        </p:nvSpPr>
        <p:spPr>
          <a:xfrm>
            <a:off x="2735326" y="1335763"/>
            <a:ext cx="2015464" cy="2831669"/>
          </a:xfrm>
          <a:custGeom>
            <a:avLst/>
            <a:gdLst/>
            <a:ahLst/>
            <a:cxnLst/>
            <a:rect l="l" t="t" r="r" b="b"/>
            <a:pathLst>
              <a:path w="2068649" h="2920627">
                <a:moveTo>
                  <a:pt x="0" y="0"/>
                </a:moveTo>
                <a:lnTo>
                  <a:pt x="2068649" y="0"/>
                </a:lnTo>
                <a:lnTo>
                  <a:pt x="2068649" y="2920627"/>
                </a:lnTo>
                <a:lnTo>
                  <a:pt x="0" y="292062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47185" t="-27609" r="-94166" b="-53165"/>
            </a:stretch>
          </a:blipFill>
        </p:spPr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F556825-C4B1-40D1-869B-38959702B1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1" y="1335763"/>
            <a:ext cx="2042790" cy="27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1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75AA-DA9F-BB7C-7E3F-27A351D8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7DC624-CE7A-63BC-F3E2-63FD28B4D586}"/>
              </a:ext>
            </a:extLst>
          </p:cNvPr>
          <p:cNvGrpSpPr/>
          <p:nvPr/>
        </p:nvGrpSpPr>
        <p:grpSpPr>
          <a:xfrm>
            <a:off x="584241" y="394876"/>
            <a:ext cx="5260117" cy="592222"/>
            <a:chOff x="9510" y="-108838"/>
            <a:chExt cx="1385381" cy="1559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59105E-E837-D8BD-9DF6-16BB357551E9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8F7BE60-3C52-F51B-DAFD-8AF3BE3DAC19}"/>
                </a:ext>
              </a:extLst>
            </p:cNvPr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DC7532A-2C0F-D20A-7AAA-833945D21A72}"/>
              </a:ext>
            </a:extLst>
          </p:cNvPr>
          <p:cNvSpPr/>
          <p:nvPr/>
        </p:nvSpPr>
        <p:spPr>
          <a:xfrm>
            <a:off x="16277137" y="4008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5E92C8B9-1896-17FB-522D-52A961B7B9E4}"/>
              </a:ext>
            </a:extLst>
          </p:cNvPr>
          <p:cNvGrpSpPr/>
          <p:nvPr/>
        </p:nvGrpSpPr>
        <p:grpSpPr>
          <a:xfrm>
            <a:off x="3923959" y="1355811"/>
            <a:ext cx="4807351" cy="8589829"/>
            <a:chOff x="0" y="-28575"/>
            <a:chExt cx="1266134" cy="2558097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41D481D-B4DD-1C65-404A-1498F41F4A6A}"/>
                </a:ext>
              </a:extLst>
            </p:cNvPr>
            <p:cNvSpPr/>
            <p:nvPr/>
          </p:nvSpPr>
          <p:spPr>
            <a:xfrm>
              <a:off x="0" y="0"/>
              <a:ext cx="1266134" cy="2529522"/>
            </a:xfrm>
            <a:custGeom>
              <a:avLst/>
              <a:gdLst/>
              <a:ahLst/>
              <a:cxnLst/>
              <a:rect l="l" t="t" r="r" b="b"/>
              <a:pathLst>
                <a:path w="1266134" h="2529522">
                  <a:moveTo>
                    <a:pt x="82132" y="0"/>
                  </a:moveTo>
                  <a:lnTo>
                    <a:pt x="1184002" y="0"/>
                  </a:lnTo>
                  <a:cubicBezTo>
                    <a:pt x="1229362" y="0"/>
                    <a:pt x="1266134" y="36772"/>
                    <a:pt x="1266134" y="82132"/>
                  </a:cubicBezTo>
                  <a:lnTo>
                    <a:pt x="1266134" y="2447390"/>
                  </a:lnTo>
                  <a:cubicBezTo>
                    <a:pt x="1266134" y="2492751"/>
                    <a:pt x="1229362" y="2529522"/>
                    <a:pt x="1184002" y="2529522"/>
                  </a:cubicBezTo>
                  <a:lnTo>
                    <a:pt x="82132" y="2529522"/>
                  </a:lnTo>
                  <a:cubicBezTo>
                    <a:pt x="36772" y="2529522"/>
                    <a:pt x="0" y="2492751"/>
                    <a:pt x="0" y="2447390"/>
                  </a:cubicBezTo>
                  <a:lnTo>
                    <a:pt x="0" y="82132"/>
                  </a:lnTo>
                  <a:cubicBezTo>
                    <a:pt x="0" y="36772"/>
                    <a:pt x="36772" y="0"/>
                    <a:pt x="82132" y="0"/>
                  </a:cubicBezTo>
                  <a:close/>
                </a:path>
              </a:pathLst>
            </a:custGeom>
            <a:solidFill>
              <a:srgbClr val="C0DBFF"/>
            </a:solidFill>
          </p:spPr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FED06AF-C553-4F7C-47B9-EC8DB75B9F2A}"/>
                </a:ext>
              </a:extLst>
            </p:cNvPr>
            <p:cNvSpPr txBox="1"/>
            <p:nvPr/>
          </p:nvSpPr>
          <p:spPr>
            <a:xfrm>
              <a:off x="0" y="-28575"/>
              <a:ext cx="1266134" cy="255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7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A0002B9C-C30D-CBE0-6181-6ED2F1201382}"/>
              </a:ext>
            </a:extLst>
          </p:cNvPr>
          <p:cNvGrpSpPr/>
          <p:nvPr/>
        </p:nvGrpSpPr>
        <p:grpSpPr>
          <a:xfrm>
            <a:off x="9144000" y="1355811"/>
            <a:ext cx="8785981" cy="8589829"/>
            <a:chOff x="0" y="-28575"/>
            <a:chExt cx="2314003" cy="255809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A3A8975-1806-DC99-FA2D-4CF3AB04A47E}"/>
                </a:ext>
              </a:extLst>
            </p:cNvPr>
            <p:cNvSpPr/>
            <p:nvPr/>
          </p:nvSpPr>
          <p:spPr>
            <a:xfrm>
              <a:off x="0" y="0"/>
              <a:ext cx="2314003" cy="2529522"/>
            </a:xfrm>
            <a:custGeom>
              <a:avLst/>
              <a:gdLst/>
              <a:ahLst/>
              <a:cxnLst/>
              <a:rect l="l" t="t" r="r" b="b"/>
              <a:pathLst>
                <a:path w="2314003" h="2529522">
                  <a:moveTo>
                    <a:pt x="44940" y="0"/>
                  </a:moveTo>
                  <a:lnTo>
                    <a:pt x="2269064" y="0"/>
                  </a:lnTo>
                  <a:cubicBezTo>
                    <a:pt x="2293883" y="0"/>
                    <a:pt x="2314003" y="20120"/>
                    <a:pt x="2314003" y="44940"/>
                  </a:cubicBezTo>
                  <a:lnTo>
                    <a:pt x="2314003" y="2484583"/>
                  </a:lnTo>
                  <a:cubicBezTo>
                    <a:pt x="2314003" y="2496501"/>
                    <a:pt x="2309269" y="2507932"/>
                    <a:pt x="2300841" y="2516360"/>
                  </a:cubicBezTo>
                  <a:cubicBezTo>
                    <a:pt x="2292413" y="2524788"/>
                    <a:pt x="2280982" y="2529522"/>
                    <a:pt x="2269064" y="2529522"/>
                  </a:cubicBezTo>
                  <a:lnTo>
                    <a:pt x="44940" y="2529522"/>
                  </a:lnTo>
                  <a:cubicBezTo>
                    <a:pt x="33021" y="2529522"/>
                    <a:pt x="21590" y="2524788"/>
                    <a:pt x="13162" y="2516360"/>
                  </a:cubicBezTo>
                  <a:cubicBezTo>
                    <a:pt x="4735" y="2507932"/>
                    <a:pt x="0" y="2496501"/>
                    <a:pt x="0" y="2484583"/>
                  </a:cubicBezTo>
                  <a:lnTo>
                    <a:pt x="0" y="44940"/>
                  </a:lnTo>
                  <a:cubicBezTo>
                    <a:pt x="0" y="33021"/>
                    <a:pt x="4735" y="21590"/>
                    <a:pt x="13162" y="13162"/>
                  </a:cubicBezTo>
                  <a:cubicBezTo>
                    <a:pt x="21590" y="4735"/>
                    <a:pt x="33021" y="0"/>
                    <a:pt x="44940" y="0"/>
                  </a:cubicBezTo>
                  <a:close/>
                </a:path>
              </a:pathLst>
            </a:custGeom>
            <a:solidFill>
              <a:srgbClr val="C0DBFF"/>
            </a:solidFill>
          </p:spPr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C55D7DCD-2577-EB03-4669-AD6489ECC154}"/>
                </a:ext>
              </a:extLst>
            </p:cNvPr>
            <p:cNvSpPr txBox="1"/>
            <p:nvPr/>
          </p:nvSpPr>
          <p:spPr>
            <a:xfrm>
              <a:off x="0" y="-28575"/>
              <a:ext cx="2314003" cy="2558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07"/>
                </a:lnSpc>
              </a:pPr>
              <a:endParaRPr/>
            </a:p>
          </p:txBody>
        </p:sp>
      </p:grpSp>
      <p:sp>
        <p:nvSpPr>
          <p:cNvPr id="20" name="Freeform 8" descr="Immagine che contiene testo, nero, Carattere&#10;&#10;Il contenuto generato dall&amp;#39;IA potrebbe non essere corretto.">
            <a:extLst>
              <a:ext uri="{FF2B5EF4-FFF2-40B4-BE49-F238E27FC236}">
                <a16:creationId xmlns:a16="http://schemas.microsoft.com/office/drawing/2014/main" id="{B49D98C1-BCFF-57DF-5033-6AC5CF3FA4E4}"/>
              </a:ext>
            </a:extLst>
          </p:cNvPr>
          <p:cNvSpPr/>
          <p:nvPr/>
        </p:nvSpPr>
        <p:spPr>
          <a:xfrm>
            <a:off x="4643644" y="1730562"/>
            <a:ext cx="3367980" cy="1694537"/>
          </a:xfrm>
          <a:custGeom>
            <a:avLst/>
            <a:gdLst/>
            <a:ahLst/>
            <a:cxnLst/>
            <a:rect l="l" t="t" r="r" b="b"/>
            <a:pathLst>
              <a:path w="3367980" h="1694537">
                <a:moveTo>
                  <a:pt x="0" y="0"/>
                </a:moveTo>
                <a:lnTo>
                  <a:pt x="3367980" y="0"/>
                </a:lnTo>
                <a:lnTo>
                  <a:pt x="3367980" y="1694537"/>
                </a:lnTo>
                <a:lnTo>
                  <a:pt x="0" y="1694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9" descr="Immagine che contiene Carattere, Elementi grafici, schermata, cerchio&#10;&#10;Il contenuto generato dall&amp;#39;IA potrebbe non essere corretto.">
            <a:extLst>
              <a:ext uri="{FF2B5EF4-FFF2-40B4-BE49-F238E27FC236}">
                <a16:creationId xmlns:a16="http://schemas.microsoft.com/office/drawing/2014/main" id="{BC312CDA-11A0-5AE5-30A1-5CBDDE3F39EB}"/>
              </a:ext>
            </a:extLst>
          </p:cNvPr>
          <p:cNvSpPr/>
          <p:nvPr/>
        </p:nvSpPr>
        <p:spPr>
          <a:xfrm>
            <a:off x="11124663" y="1735639"/>
            <a:ext cx="4815868" cy="1203117"/>
          </a:xfrm>
          <a:custGeom>
            <a:avLst/>
            <a:gdLst/>
            <a:ahLst/>
            <a:cxnLst/>
            <a:rect l="l" t="t" r="r" b="b"/>
            <a:pathLst>
              <a:path w="4815868" h="1203117">
                <a:moveTo>
                  <a:pt x="0" y="0"/>
                </a:moveTo>
                <a:lnTo>
                  <a:pt x="4815868" y="0"/>
                </a:lnTo>
                <a:lnTo>
                  <a:pt x="4815868" y="1203117"/>
                </a:lnTo>
                <a:lnTo>
                  <a:pt x="0" y="1203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D04C0B44-EFF7-E2B7-27C5-3D82CB85280C}"/>
              </a:ext>
            </a:extLst>
          </p:cNvPr>
          <p:cNvSpPr txBox="1"/>
          <p:nvPr/>
        </p:nvSpPr>
        <p:spPr>
          <a:xfrm>
            <a:off x="559316" y="4379152"/>
            <a:ext cx="2839194" cy="1376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1"/>
              </a:lnSpc>
              <a:spcBef>
                <a:spcPct val="0"/>
              </a:spcBef>
            </a:pPr>
            <a:r>
              <a:rPr lang="en-US" sz="8065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6FCDFFC6-556A-F8B8-ECD3-EA111F045F9F}"/>
              </a:ext>
            </a:extLst>
          </p:cNvPr>
          <p:cNvSpPr txBox="1"/>
          <p:nvPr/>
        </p:nvSpPr>
        <p:spPr>
          <a:xfrm>
            <a:off x="4588898" y="3838856"/>
            <a:ext cx="3738158" cy="409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57"/>
              </a:lnSpc>
            </a:pPr>
            <a:r>
              <a:rPr lang="en-US" sz="20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Maria Angela Bagni </a:t>
            </a:r>
          </a:p>
          <a:p>
            <a:pPr algn="just">
              <a:lnSpc>
                <a:spcPts val="4257"/>
              </a:lnSpc>
            </a:pPr>
            <a:r>
              <a:rPr lang="en-US" sz="20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FP Physiology; </a:t>
            </a:r>
            <a:r>
              <a:rPr lang="en-US" sz="20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scopus.com/authid/detail.uri?authorId=6603954139"/>
              </a:rPr>
              <a:t>publications</a:t>
            </a:r>
            <a:endParaRPr lang="en-US" sz="20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5"/>
            </a:endParaRPr>
          </a:p>
          <a:p>
            <a:pPr algn="just">
              <a:lnSpc>
                <a:spcPts val="4257"/>
              </a:lnSpc>
            </a:pPr>
            <a:r>
              <a:rPr lang="en-US" sz="20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Mario De Marco</a:t>
            </a:r>
            <a:endParaRPr lang="en-US" sz="2000" b="1" dirty="0">
              <a:solidFill>
                <a:srgbClr val="30386F"/>
              </a:solidFill>
              <a:latin typeface="Open Sans Bold"/>
              <a:ea typeface="Open Sans Bold"/>
              <a:cs typeface="Open Sans Bold"/>
            </a:endParaRPr>
          </a:p>
          <a:p>
            <a:pPr algn="just">
              <a:lnSpc>
                <a:spcPts val="4257"/>
              </a:lnSpc>
            </a:pPr>
            <a:r>
              <a:rPr lang="en-US" sz="20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PT, MSc; </a:t>
            </a:r>
            <a:r>
              <a:rPr lang="en-US" sz="20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6" tooltip="https://www.scopus.com/authid/detail.uri?authorId=59500927000"/>
              </a:rPr>
              <a:t>publications</a:t>
            </a:r>
            <a:endParaRPr lang="en-US" sz="20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6"/>
            </a:endParaRPr>
          </a:p>
          <a:p>
            <a:pPr algn="just">
              <a:lnSpc>
                <a:spcPts val="4257"/>
              </a:lnSpc>
            </a:pPr>
            <a:r>
              <a:rPr lang="en-US" sz="20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Marta Massei </a:t>
            </a:r>
          </a:p>
          <a:p>
            <a:pPr algn="just"/>
            <a:r>
              <a:rPr lang="en-US" sz="20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 Bold"/>
              </a:rPr>
              <a:t>PSY, MSc</a:t>
            </a:r>
            <a:endParaRPr lang="en-US" sz="2000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algn="just">
              <a:lnSpc>
                <a:spcPts val="4257"/>
              </a:lnSpc>
            </a:pPr>
            <a:r>
              <a:rPr lang="en-US" sz="20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Michele Piazzini</a:t>
            </a:r>
            <a:endParaRPr lang="en-US" sz="2000" b="1" dirty="0">
              <a:solidFill>
                <a:srgbClr val="30386F"/>
              </a:solidFill>
              <a:latin typeface="Open Sans Bold"/>
              <a:ea typeface="Open Sans Bold"/>
              <a:cs typeface="Open Sans Bold"/>
            </a:endParaRPr>
          </a:p>
          <a:p>
            <a:pPr algn="just">
              <a:lnSpc>
                <a:spcPts val="4257"/>
              </a:lnSpc>
            </a:pPr>
            <a:r>
              <a:rPr lang="en-US" sz="20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PT, MSc; </a:t>
            </a:r>
            <a:r>
              <a:rPr lang="en-US" sz="20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scopus.com/authid/detail.uri?authorId=58870415100"/>
              </a:rPr>
              <a:t>publications</a:t>
            </a:r>
            <a:endParaRPr lang="en-US" sz="20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7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E24B5A5D-96EB-7D7F-31DD-3992F60CD154}"/>
              </a:ext>
            </a:extLst>
          </p:cNvPr>
          <p:cNvSpPr txBox="1"/>
          <p:nvPr/>
        </p:nvSpPr>
        <p:spPr>
          <a:xfrm>
            <a:off x="9722391" y="3838856"/>
            <a:ext cx="3738116" cy="497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6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Virginia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Ambrogi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16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PSY, MSc</a:t>
            </a:r>
          </a:p>
          <a:p>
            <a:pPr algn="l">
              <a:lnSpc>
                <a:spcPts val="3016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Monica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Bernabè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16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</a:t>
            </a:r>
          </a:p>
          <a:p>
            <a:pPr algn="l">
              <a:lnSpc>
                <a:spcPts val="3016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Tommaso Ciapetti </a:t>
            </a:r>
          </a:p>
          <a:p>
            <a:pPr algn="l">
              <a:lnSpc>
                <a:spcPts val="3016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PT, MScs;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8" tooltip="https://www.scopus.com/authid/detail.uri?authorId=57482485700"/>
              </a:rPr>
              <a:t>publications</a:t>
            </a:r>
          </a:p>
          <a:p>
            <a:pPr algn="l">
              <a:lnSpc>
                <a:spcPts val="3016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Agnese De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Nisco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16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9" tooltip="https://www.scopus.com/authid/detail.uri?authorId=59163346500"/>
              </a:rPr>
              <a:t>publications</a:t>
            </a:r>
          </a:p>
          <a:p>
            <a:pPr algn="l">
              <a:lnSpc>
                <a:spcPts val="3016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Maria Luigia Del Vicario</a:t>
            </a:r>
          </a:p>
          <a:p>
            <a:pPr algn="l">
              <a:lnSpc>
                <a:spcPts val="3016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PT, MScs;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0" tooltip="https://www.scopus.com/authid/detail.uri?authorId=59500813600&amp;origin=recordpage"/>
              </a:rPr>
              <a:t>publications</a:t>
            </a:r>
          </a:p>
          <a:p>
            <a:pPr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Julieta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Giacani</a:t>
            </a: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2100" dirty="0">
              <a:ea typeface="Calibri"/>
              <a:cs typeface="Calibri"/>
            </a:endParaRPr>
          </a:p>
          <a:p>
            <a:pPr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OT; </a:t>
            </a: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publications</a:t>
            </a:r>
            <a:endParaRPr lang="en-US" sz="2100" dirty="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16"/>
              </a:lnSpc>
            </a:pPr>
            <a:endParaRPr lang="en-US" sz="2139" u="sng" dirty="0">
              <a:solidFill>
                <a:srgbClr val="30386F"/>
              </a:solidFill>
              <a:latin typeface="Open Sans"/>
              <a:ea typeface="Open Sans"/>
              <a:cs typeface="Open Sans"/>
              <a:sym typeface="Open Sans"/>
              <a:hlinkClick r:id="rId10" tooltip="https://www.scopus.com/authid/detail.uri?authorId=59500813600&amp;origin=recordpage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DD538158-2570-8EEF-C46F-795695293E19}"/>
              </a:ext>
            </a:extLst>
          </p:cNvPr>
          <p:cNvSpPr txBox="1"/>
          <p:nvPr/>
        </p:nvSpPr>
        <p:spPr>
          <a:xfrm>
            <a:off x="14038898" y="3817697"/>
            <a:ext cx="3689786" cy="497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Sara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Marignani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ww.scopus.com/authid/detail.uri?authorId=57455672800"/>
              </a:rPr>
              <a:t>publications</a:t>
            </a:r>
            <a:endParaRPr lang="en-US" sz="21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12"/>
            </a:endParaRPr>
          </a:p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Ilaria Pellegrini 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ST, MSc;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3" tooltip="https://www.scopus.com/authid/detail.uri?authorId=57814990300"/>
              </a:rPr>
              <a:t>publications</a:t>
            </a:r>
            <a:endParaRPr lang="en-US" sz="21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13"/>
            </a:endParaRPr>
          </a:p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Chiara Pedrini 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PSY, MSc;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4" tooltip="https://www.scopus.com/authid/detail.uri?authorId=59170511000&amp;origin=recordpage"/>
              </a:rPr>
              <a:t>publications</a:t>
            </a:r>
            <a:endParaRPr lang="en-US" sz="21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14"/>
            </a:endParaRPr>
          </a:p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Angela M. Politi</a:t>
            </a: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2100" dirty="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PT; </a:t>
            </a: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5"/>
              </a:rPr>
              <a:t>publications</a:t>
            </a:r>
            <a:endParaRPr lang="en-US" sz="21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15"/>
            </a:endParaRPr>
          </a:p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Olimpia Salvini</a:t>
            </a: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PSY, MSc</a:t>
            </a:r>
            <a:endParaRPr lang="en-US" sz="2100" dirty="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17"/>
              </a:lnSpc>
            </a:pP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Alessandro </a:t>
            </a:r>
            <a:r>
              <a:rPr lang="en-US" sz="2100" b="1" dirty="0" err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Sodero</a:t>
            </a:r>
            <a:r>
              <a:rPr lang="en-US" sz="2100" b="1" dirty="0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endParaRPr lang="en-US" sz="2100" b="1" dirty="0">
              <a:solidFill>
                <a:srgbClr val="30386F"/>
              </a:solidFill>
              <a:latin typeface="Open Sans Bold"/>
              <a:ea typeface="Open Sans Bold"/>
              <a:cs typeface="Open Sans Bold"/>
            </a:endParaRPr>
          </a:p>
          <a:p>
            <a:pPr algn="l">
              <a:lnSpc>
                <a:spcPts val="3017"/>
              </a:lnSpc>
            </a:pPr>
            <a:r>
              <a:rPr lang="en-US" sz="2100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MD, Neurologist, PhDs; </a:t>
            </a:r>
            <a:endParaRPr lang="en-US" sz="2100" dirty="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3017"/>
              </a:lnSpc>
            </a:pPr>
            <a:r>
              <a:rPr lang="en-US" sz="2100" u="sng" dirty="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  <a:hlinkClick r:id="rId16" tooltip="https://www.scopus.com/authid/detail.uri?authorId=56721221400"/>
              </a:rPr>
              <a:t>publications</a:t>
            </a:r>
            <a:endParaRPr lang="en-US" sz="2100" u="sng" dirty="0">
              <a:solidFill>
                <a:srgbClr val="30386F"/>
              </a:solidFill>
              <a:latin typeface="Open Sans"/>
              <a:ea typeface="Open Sans"/>
              <a:cs typeface="Open Sans"/>
              <a:hlinkClick r:id="rId16"/>
            </a:endParaRPr>
          </a:p>
        </p:txBody>
      </p:sp>
    </p:spTree>
    <p:extLst>
      <p:ext uri="{BB962C8B-B14F-4D97-AF65-F5344CB8AC3E}">
        <p14:creationId xmlns:p14="http://schemas.microsoft.com/office/powerpoint/2010/main" val="2582346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D8AE-A223-03C8-9CA3-F1D14C91A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E4B73AE-F9D8-AC7C-CF02-9C47721E1023}"/>
              </a:ext>
            </a:extLst>
          </p:cNvPr>
          <p:cNvGrpSpPr/>
          <p:nvPr/>
        </p:nvGrpSpPr>
        <p:grpSpPr>
          <a:xfrm>
            <a:off x="584241" y="394876"/>
            <a:ext cx="5260117" cy="592222"/>
            <a:chOff x="9510" y="-108838"/>
            <a:chExt cx="1385381" cy="15597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F91B49E-67B2-23B3-10C3-451392CBC86E}"/>
                </a:ext>
              </a:extLst>
            </p:cNvPr>
            <p:cNvSpPr/>
            <p:nvPr/>
          </p:nvSpPr>
          <p:spPr>
            <a:xfrm>
              <a:off x="9510" y="-77704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7CD4801-057E-9906-73A3-3B0AE8393033}"/>
                </a:ext>
              </a:extLst>
            </p:cNvPr>
            <p:cNvSpPr txBox="1"/>
            <p:nvPr/>
          </p:nvSpPr>
          <p:spPr>
            <a:xfrm>
              <a:off x="13932" y="-108838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 err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  <a:endParaRPr lang="en-US" sz="1995" i="1">
                <a:solidFill>
                  <a:srgbClr val="FEFEFF"/>
                </a:solidFill>
                <a:latin typeface="Montserrat Italics"/>
                <a:ea typeface="Montserrat Italics"/>
                <a:cs typeface="Montserrat Italics"/>
                <a:sym typeface="Montserrat Itali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A873BAB-0C9C-26D9-2A84-A646ADF533DC}"/>
              </a:ext>
            </a:extLst>
          </p:cNvPr>
          <p:cNvSpPr/>
          <p:nvPr/>
        </p:nvSpPr>
        <p:spPr>
          <a:xfrm>
            <a:off x="16277137" y="4008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D0E73CB5-0ECF-DF52-319F-3C2A5C7BB26A}"/>
              </a:ext>
            </a:extLst>
          </p:cNvPr>
          <p:cNvSpPr/>
          <p:nvPr/>
        </p:nvSpPr>
        <p:spPr>
          <a:xfrm>
            <a:off x="9144000" y="1857921"/>
            <a:ext cx="8548204" cy="7710769"/>
          </a:xfrm>
          <a:custGeom>
            <a:avLst/>
            <a:gdLst/>
            <a:ahLst/>
            <a:cxnLst/>
            <a:rect l="l" t="t" r="r" b="b"/>
            <a:pathLst>
              <a:path w="8548204" h="7710769">
                <a:moveTo>
                  <a:pt x="0" y="0"/>
                </a:moveTo>
                <a:lnTo>
                  <a:pt x="8548204" y="0"/>
                </a:lnTo>
                <a:lnTo>
                  <a:pt x="8548204" y="7710769"/>
                </a:lnTo>
                <a:lnTo>
                  <a:pt x="0" y="7710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13" t="-1463" r="-30634" b="-11198"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D40817C-BFB2-B296-5553-8286A7DB0964}"/>
              </a:ext>
            </a:extLst>
          </p:cNvPr>
          <p:cNvSpPr/>
          <p:nvPr/>
        </p:nvSpPr>
        <p:spPr>
          <a:xfrm>
            <a:off x="1028700" y="2226118"/>
            <a:ext cx="6355164" cy="3840183"/>
          </a:xfrm>
          <a:custGeom>
            <a:avLst/>
            <a:gdLst/>
            <a:ahLst/>
            <a:cxnLst/>
            <a:rect l="l" t="t" r="r" b="b"/>
            <a:pathLst>
              <a:path w="6355164" h="3840183">
                <a:moveTo>
                  <a:pt x="0" y="0"/>
                </a:moveTo>
                <a:lnTo>
                  <a:pt x="6355164" y="0"/>
                </a:lnTo>
                <a:lnTo>
                  <a:pt x="6355164" y="3840183"/>
                </a:lnTo>
                <a:lnTo>
                  <a:pt x="0" y="3840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F3336BC7-0EDA-B25C-28D6-64F26D3B4AD4}"/>
              </a:ext>
            </a:extLst>
          </p:cNvPr>
          <p:cNvSpPr/>
          <p:nvPr/>
        </p:nvSpPr>
        <p:spPr>
          <a:xfrm>
            <a:off x="2343617" y="2417979"/>
            <a:ext cx="2996766" cy="786761"/>
          </a:xfrm>
          <a:custGeom>
            <a:avLst/>
            <a:gdLst/>
            <a:ahLst/>
            <a:cxnLst/>
            <a:rect l="l" t="t" r="r" b="b"/>
            <a:pathLst>
              <a:path w="2996766" h="786761">
                <a:moveTo>
                  <a:pt x="0" y="0"/>
                </a:moveTo>
                <a:lnTo>
                  <a:pt x="2996766" y="0"/>
                </a:lnTo>
                <a:lnTo>
                  <a:pt x="2996766" y="786762"/>
                </a:lnTo>
                <a:lnTo>
                  <a:pt x="0" y="786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3D287FC-982B-037B-F926-024696F949A4}"/>
              </a:ext>
            </a:extLst>
          </p:cNvPr>
          <p:cNvSpPr txBox="1"/>
          <p:nvPr/>
        </p:nvSpPr>
        <p:spPr>
          <a:xfrm>
            <a:off x="11127835" y="478633"/>
            <a:ext cx="4580533" cy="100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1"/>
              </a:lnSpc>
              <a:spcBef>
                <a:spcPct val="0"/>
              </a:spcBef>
            </a:pPr>
            <a:r>
              <a:rPr lang="en-US" sz="5786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YOU!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124A888E-1C64-A88F-DD56-7E67AE0ED3DE}"/>
              </a:ext>
            </a:extLst>
          </p:cNvPr>
          <p:cNvSpPr txBox="1"/>
          <p:nvPr/>
        </p:nvSpPr>
        <p:spPr>
          <a:xfrm>
            <a:off x="2514341" y="1220580"/>
            <a:ext cx="3905250" cy="1005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1"/>
              </a:lnSpc>
              <a:spcBef>
                <a:spcPct val="0"/>
              </a:spcBef>
            </a:pPr>
            <a:r>
              <a:rPr lang="en-US" sz="5786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Contact us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C13DD17E-79B2-4C98-3F38-E6D3F4E75F29}"/>
              </a:ext>
            </a:extLst>
          </p:cNvPr>
          <p:cNvSpPr txBox="1"/>
          <p:nvPr/>
        </p:nvSpPr>
        <p:spPr>
          <a:xfrm>
            <a:off x="246647" y="6619684"/>
            <a:ext cx="5435832" cy="195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3"/>
              </a:lnSpc>
              <a:spcBef>
                <a:spcPct val="0"/>
              </a:spcBef>
            </a:pPr>
            <a:r>
              <a:rPr lang="en-US" sz="37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francesca.cecchi@unifi.it</a:t>
            </a:r>
          </a:p>
          <a:p>
            <a:pPr algn="l">
              <a:lnSpc>
                <a:spcPts val="5243"/>
              </a:lnSpc>
              <a:spcBef>
                <a:spcPct val="0"/>
              </a:spcBef>
            </a:pPr>
            <a:endParaRPr lang="en-US" sz="370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  <a:p>
            <a:pPr algn="l">
              <a:lnSpc>
                <a:spcPts val="5243"/>
              </a:lnSpc>
              <a:spcBef>
                <a:spcPct val="0"/>
              </a:spcBef>
            </a:pPr>
            <a:r>
              <a:rPr lang="en-US" sz="37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dbardi@dongnocchi.it</a:t>
            </a:r>
            <a:endParaRPr lang="en-US" sz="3700">
              <a:solidFill>
                <a:srgbClr val="30386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9" name="Immagine 28" descr="Immagine che contiene testo, schermata, Elementi grafici, design&#10;&#10;Il contenuto generato dall'IA potrebbe non essere corretto.">
            <a:extLst>
              <a:ext uri="{FF2B5EF4-FFF2-40B4-BE49-F238E27FC236}">
                <a16:creationId xmlns:a16="http://schemas.microsoft.com/office/drawing/2014/main" id="{EC2395E9-185A-D3C3-491A-477460E02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135" y="6423109"/>
            <a:ext cx="2333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9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Joint Research 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7553" y="4692289"/>
            <a:ext cx="5243327" cy="2228414"/>
          </a:xfrm>
          <a:custGeom>
            <a:avLst/>
            <a:gdLst/>
            <a:ahLst/>
            <a:cxnLst/>
            <a:rect l="l" t="t" r="r" b="b"/>
            <a:pathLst>
              <a:path w="5243327" h="2228414">
                <a:moveTo>
                  <a:pt x="0" y="0"/>
                </a:moveTo>
                <a:lnTo>
                  <a:pt x="5243327" y="0"/>
                </a:lnTo>
                <a:lnTo>
                  <a:pt x="5243327" y="2228414"/>
                </a:lnTo>
                <a:lnTo>
                  <a:pt x="0" y="2228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593685" y="8630656"/>
            <a:ext cx="2479206" cy="1255289"/>
          </a:xfrm>
          <a:custGeom>
            <a:avLst/>
            <a:gdLst/>
            <a:ahLst/>
            <a:cxnLst/>
            <a:rect l="l" t="t" r="r" b="b"/>
            <a:pathLst>
              <a:path w="2479206" h="1255289">
                <a:moveTo>
                  <a:pt x="0" y="0"/>
                </a:moveTo>
                <a:lnTo>
                  <a:pt x="2479206" y="0"/>
                </a:lnTo>
                <a:lnTo>
                  <a:pt x="2479206" y="1255288"/>
                </a:lnTo>
                <a:lnTo>
                  <a:pt x="0" y="1255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97" r="-12422" b="-1573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89109" y="8630656"/>
            <a:ext cx="3408635" cy="1281220"/>
          </a:xfrm>
          <a:custGeom>
            <a:avLst/>
            <a:gdLst/>
            <a:ahLst/>
            <a:cxnLst/>
            <a:rect l="l" t="t" r="r" b="b"/>
            <a:pathLst>
              <a:path w="3408635" h="1281220">
                <a:moveTo>
                  <a:pt x="0" y="0"/>
                </a:moveTo>
                <a:lnTo>
                  <a:pt x="3408635" y="0"/>
                </a:lnTo>
                <a:lnTo>
                  <a:pt x="3408635" y="1281220"/>
                </a:lnTo>
                <a:lnTo>
                  <a:pt x="0" y="1281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64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06375" y="8656587"/>
            <a:ext cx="2614508" cy="1255289"/>
          </a:xfrm>
          <a:custGeom>
            <a:avLst/>
            <a:gdLst/>
            <a:ahLst/>
            <a:cxnLst/>
            <a:rect l="l" t="t" r="r" b="b"/>
            <a:pathLst>
              <a:path w="2614508" h="1255289">
                <a:moveTo>
                  <a:pt x="0" y="0"/>
                </a:moveTo>
                <a:lnTo>
                  <a:pt x="2614507" y="0"/>
                </a:lnTo>
                <a:lnTo>
                  <a:pt x="2614507" y="1255289"/>
                </a:lnTo>
                <a:lnTo>
                  <a:pt x="0" y="1255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3111" b="-551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5488" y="2908309"/>
            <a:ext cx="3834806" cy="1364165"/>
          </a:xfrm>
          <a:custGeom>
            <a:avLst/>
            <a:gdLst/>
            <a:ahLst/>
            <a:cxnLst/>
            <a:rect l="l" t="t" r="r" b="b"/>
            <a:pathLst>
              <a:path w="3834806" h="1715071">
                <a:moveTo>
                  <a:pt x="0" y="0"/>
                </a:moveTo>
                <a:lnTo>
                  <a:pt x="3834807" y="0"/>
                </a:lnTo>
                <a:lnTo>
                  <a:pt x="3834807" y="1715071"/>
                </a:lnTo>
                <a:lnTo>
                  <a:pt x="0" y="17150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1367" b="-793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University of Florence - Department of Experimental and Clinical Medicine (DMSC)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02818" y="3157768"/>
            <a:ext cx="7313008" cy="49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9"/>
              </a:lnSpc>
              <a:spcBef>
                <a:spcPct val="0"/>
              </a:spcBef>
            </a:pPr>
            <a:r>
              <a:rPr lang="en-US" sz="2607" b="1">
                <a:solidFill>
                  <a:srgbClr val="30386F"/>
                </a:solidFill>
                <a:latin typeface="Futura Bold"/>
                <a:ea typeface="Futura Bold"/>
                <a:cs typeface="Futura Bold"/>
                <a:sym typeface="Futura Bold"/>
              </a:rPr>
              <a:t>Multidisciplinary Research and Innovation at DMSC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00217" y="3705924"/>
            <a:ext cx="10135393" cy="2939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0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• Joint research environment; multiple scientific disciplines</a:t>
            </a:r>
          </a:p>
          <a:p>
            <a:pPr algn="l">
              <a:lnSpc>
                <a:spcPts val="6030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Focus on high-quality clinical and experimental research</a:t>
            </a:r>
          </a:p>
          <a:p>
            <a:pPr algn="l">
              <a:lnSpc>
                <a:spcPts val="6030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Strong commitment to scientific and technological innovation</a:t>
            </a:r>
          </a:p>
          <a:p>
            <a:pPr algn="l">
              <a:lnSpc>
                <a:spcPts val="6030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Advanced academic and professional training for students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85175" y="7356526"/>
            <a:ext cx="16931746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3"/>
              </a:lnSpc>
              <a:spcBef>
                <a:spcPct val="0"/>
              </a:spcBef>
            </a:pPr>
            <a:r>
              <a:rPr lang="en-US" sz="2400" b="1" i="1" err="1">
                <a:solidFill>
                  <a:srgbClr val="30386F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UniFI</a:t>
            </a:r>
            <a:r>
              <a:rPr lang="en-US" sz="2400" b="1" i="1">
                <a:solidFill>
                  <a:srgbClr val="30386F"/>
                </a:solidFill>
                <a:latin typeface="Futura Bold Italics"/>
                <a:ea typeface="Futura Bold Italics"/>
                <a:cs typeface="Futura Bold Italics"/>
                <a:sym typeface="Futura Bold Italics"/>
              </a:rPr>
              <a:t> Departments affiliated to PROMISE@LAB</a:t>
            </a:r>
            <a:r>
              <a:rPr lang="en-US" sz="2400" i="1">
                <a:solidFill>
                  <a:srgbClr val="000000"/>
                </a:solidFill>
                <a:latin typeface="Futura Italics"/>
                <a:ea typeface="Futura Italics"/>
                <a:cs typeface="Futura Italics"/>
                <a:sym typeface="Futura Italic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5302" y="7880493"/>
            <a:ext cx="2745338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1995" b="1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Health sciences (DSS)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724400" y="7880493"/>
            <a:ext cx="7436129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1995" b="1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Neurosciences-Pharmacological-Pediatric (NEUROFARBA</a:t>
            </a:r>
            <a:r>
              <a:rPr lang="en-US" sz="1995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67957" y="7856680"/>
            <a:ext cx="3691343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3"/>
              </a:lnSpc>
              <a:spcBef>
                <a:spcPct val="0"/>
              </a:spcBef>
            </a:pPr>
            <a:r>
              <a:rPr lang="en-US" sz="1995" b="1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Industrial Engineering (DIEF)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Joint Research 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4580" y="3756428"/>
            <a:ext cx="5066301" cy="1201325"/>
          </a:xfrm>
          <a:custGeom>
            <a:avLst/>
            <a:gdLst/>
            <a:ahLst/>
            <a:cxnLst/>
            <a:rect l="l" t="t" r="r" b="b"/>
            <a:pathLst>
              <a:path w="5066301" h="1201325">
                <a:moveTo>
                  <a:pt x="0" y="0"/>
                </a:moveTo>
                <a:lnTo>
                  <a:pt x="5066301" y="0"/>
                </a:lnTo>
                <a:lnTo>
                  <a:pt x="5066301" y="1201325"/>
                </a:lnTo>
                <a:lnTo>
                  <a:pt x="0" y="1201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9741" y="5983318"/>
            <a:ext cx="5031140" cy="2565881"/>
          </a:xfrm>
          <a:custGeom>
            <a:avLst/>
            <a:gdLst/>
            <a:ahLst/>
            <a:cxnLst/>
            <a:rect l="l" t="t" r="r" b="b"/>
            <a:pathLst>
              <a:path w="5031140" h="2565881">
                <a:moveTo>
                  <a:pt x="0" y="0"/>
                </a:moveTo>
                <a:lnTo>
                  <a:pt x="5031140" y="0"/>
                </a:lnTo>
                <a:lnTo>
                  <a:pt x="5031140" y="2565882"/>
                </a:lnTo>
                <a:lnTo>
                  <a:pt x="0" y="2565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00789" y="4697433"/>
            <a:ext cx="5333956" cy="4613872"/>
          </a:xfrm>
          <a:custGeom>
            <a:avLst/>
            <a:gdLst/>
            <a:ahLst/>
            <a:cxnLst/>
            <a:rect l="l" t="t" r="r" b="b"/>
            <a:pathLst>
              <a:path w="5333956" h="4613872">
                <a:moveTo>
                  <a:pt x="0" y="0"/>
                </a:moveTo>
                <a:lnTo>
                  <a:pt x="5333956" y="0"/>
                </a:lnTo>
                <a:lnTo>
                  <a:pt x="5333956" y="4613872"/>
                </a:lnTo>
                <a:lnTo>
                  <a:pt x="0" y="46138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IRCCS Fondazione don Carlo Gnocchi, Florence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86810" y="3300125"/>
            <a:ext cx="5805190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9"/>
              </a:lnSpc>
              <a:spcBef>
                <a:spcPct val="0"/>
              </a:spcBef>
            </a:pPr>
            <a:r>
              <a:rPr lang="en-US" sz="2800" b="1">
                <a:solidFill>
                  <a:srgbClr val="30386F"/>
                </a:solidFill>
                <a:latin typeface="Futura Bold"/>
                <a:ea typeface="Futura Bold"/>
                <a:cs typeface="Futura Bold"/>
                <a:sym typeface="Futura Bold"/>
              </a:rPr>
              <a:t>National Excellence in Rehabilitation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6000" y="4186546"/>
            <a:ext cx="11163300" cy="5635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•  3</a:t>
            </a:r>
            <a:r>
              <a:rPr lang="en-US" sz="2412" baseline="30000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rd</a:t>
            </a: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sector Care and Rehab Institution: 27 </a:t>
            </a:r>
            <a:r>
              <a:rPr lang="en-US" sz="2412" err="1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Centres</a:t>
            </a: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across Italy</a:t>
            </a:r>
          </a:p>
          <a:p>
            <a:pPr algn="l">
              <a:lnSpc>
                <a:spcPts val="3377"/>
              </a:lnSpc>
            </a:pPr>
            <a:endParaRPr lang="en-US" sz="2412">
              <a:solidFill>
                <a:srgbClr val="3038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Scientific Institute for Care and Research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 (IRCCS - Milan and Florence)</a:t>
            </a:r>
          </a:p>
          <a:p>
            <a:pPr algn="l">
              <a:lnSpc>
                <a:spcPts val="3377"/>
              </a:lnSpc>
            </a:pPr>
            <a:endParaRPr lang="en-US" sz="2412">
              <a:solidFill>
                <a:srgbClr val="3038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Complex Neuromotor Rehab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 University-directed Structure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en-US" sz="2412" err="1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UniFI</a:t>
            </a: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-FDG IRCCS Florence: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capacity: 100 beds + 100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 outpatients/day</a:t>
            </a:r>
          </a:p>
          <a:p>
            <a:pPr algn="l">
              <a:lnSpc>
                <a:spcPts val="3377"/>
              </a:lnSpc>
            </a:pPr>
            <a:endParaRPr lang="en-US" sz="2412">
              <a:solidFill>
                <a:srgbClr val="30386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• Strong clinical environment </a:t>
            </a:r>
          </a:p>
          <a:p>
            <a:pPr algn="l">
              <a:lnSpc>
                <a:spcPts val="3377"/>
              </a:lnSpc>
            </a:pPr>
            <a:r>
              <a:rPr lang="en-US" sz="2412">
                <a:solidFill>
                  <a:srgbClr val="30386F"/>
                </a:solidFill>
                <a:latin typeface="Montserrat"/>
                <a:ea typeface="Montserrat"/>
                <a:cs typeface="Montserrat"/>
                <a:sym typeface="Montserrat"/>
              </a:rPr>
              <a:t>   supporting translational research</a:t>
            </a:r>
          </a:p>
        </p:txBody>
      </p:sp>
      <p:sp>
        <p:nvSpPr>
          <p:cNvPr id="12" name="AutoShape 12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306062" y="6766273"/>
            <a:ext cx="7077959" cy="2019139"/>
            <a:chOff x="0" y="-95250"/>
            <a:chExt cx="9437279" cy="2692185"/>
          </a:xfrm>
        </p:grpSpPr>
        <p:sp>
          <p:nvSpPr>
            <p:cNvPr id="7" name="Freeform 7"/>
            <p:cNvSpPr/>
            <p:nvPr/>
          </p:nvSpPr>
          <p:spPr>
            <a:xfrm>
              <a:off x="0" y="238877"/>
              <a:ext cx="9118955" cy="1911577"/>
            </a:xfrm>
            <a:custGeom>
              <a:avLst/>
              <a:gdLst/>
              <a:ahLst/>
              <a:cxnLst/>
              <a:rect l="l" t="t" r="r" b="b"/>
              <a:pathLst>
                <a:path w="9118955" h="1911577">
                  <a:moveTo>
                    <a:pt x="0" y="0"/>
                  </a:moveTo>
                  <a:lnTo>
                    <a:pt x="9118955" y="0"/>
                  </a:lnTo>
                  <a:lnTo>
                    <a:pt x="9118955" y="1911576"/>
                  </a:lnTo>
                  <a:lnTo>
                    <a:pt x="0" y="191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7474" b="-2517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7221" y="656877"/>
              <a:ext cx="1940058" cy="1940058"/>
            </a:xfrm>
            <a:custGeom>
              <a:avLst/>
              <a:gdLst/>
              <a:ahLst/>
              <a:cxnLst/>
              <a:rect l="l" t="t" r="r" b="b"/>
              <a:pathLst>
                <a:path w="1940058" h="1940058">
                  <a:moveTo>
                    <a:pt x="0" y="0"/>
                  </a:moveTo>
                  <a:lnTo>
                    <a:pt x="1940058" y="0"/>
                  </a:lnTo>
                  <a:lnTo>
                    <a:pt x="1940058" y="1940059"/>
                  </a:lnTo>
                  <a:lnTo>
                    <a:pt x="0" y="1940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738764" y="704417"/>
              <a:ext cx="5641426" cy="140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Co-creation with stakeholders</a:t>
              </a:r>
            </a:p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Patient and Public Involvement</a:t>
              </a:r>
            </a:p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Use of AI tools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86583" y="-95250"/>
              <a:ext cx="2869501" cy="573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3"/>
                </a:lnSpc>
                <a:spcBef>
                  <a:spcPct val="0"/>
                </a:spcBef>
              </a:pPr>
              <a:r>
                <a:rPr lang="en-US" sz="2395" b="1">
                  <a:solidFill>
                    <a:srgbClr val="0757C8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INNOVATION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Mission and Expertise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73779" y="3958562"/>
            <a:ext cx="7184097" cy="2434068"/>
            <a:chOff x="-24488" y="-95250"/>
            <a:chExt cx="9578795" cy="2917776"/>
          </a:xfrm>
        </p:grpSpPr>
        <p:sp>
          <p:nvSpPr>
            <p:cNvPr id="13" name="Freeform 13"/>
            <p:cNvSpPr/>
            <p:nvPr/>
          </p:nvSpPr>
          <p:spPr>
            <a:xfrm>
              <a:off x="435352" y="238877"/>
              <a:ext cx="9118955" cy="1911577"/>
            </a:xfrm>
            <a:custGeom>
              <a:avLst/>
              <a:gdLst/>
              <a:ahLst/>
              <a:cxnLst/>
              <a:rect l="l" t="t" r="r" b="b"/>
              <a:pathLst>
                <a:path w="9118955" h="1911577">
                  <a:moveTo>
                    <a:pt x="0" y="0"/>
                  </a:moveTo>
                  <a:lnTo>
                    <a:pt x="9118955" y="0"/>
                  </a:lnTo>
                  <a:lnTo>
                    <a:pt x="9118955" y="1911576"/>
                  </a:lnTo>
                  <a:lnTo>
                    <a:pt x="0" y="191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7474" b="-2517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-24488" y="587043"/>
              <a:ext cx="1831310" cy="2235483"/>
            </a:xfrm>
            <a:custGeom>
              <a:avLst/>
              <a:gdLst/>
              <a:ahLst/>
              <a:cxnLst/>
              <a:rect l="l" t="t" r="r" b="b"/>
              <a:pathLst>
                <a:path w="1831310" h="2491579">
                  <a:moveTo>
                    <a:pt x="0" y="0"/>
                  </a:moveTo>
                  <a:lnTo>
                    <a:pt x="1831310" y="0"/>
                  </a:lnTo>
                  <a:lnTo>
                    <a:pt x="1831310" y="2491579"/>
                  </a:lnTo>
                  <a:lnTo>
                    <a:pt x="0" y="249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435352" y="-95250"/>
              <a:ext cx="7597553" cy="573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3"/>
                </a:lnSpc>
                <a:spcBef>
                  <a:spcPct val="0"/>
                </a:spcBef>
              </a:pPr>
              <a:r>
                <a:rPr lang="en-US" sz="2395" b="1">
                  <a:solidFill>
                    <a:srgbClr val="0757C8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INTERDISCIPLINARY RESEARCH GROUP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97248" y="494972"/>
              <a:ext cx="7443702" cy="1879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Physiatrists, geriatricians, neurologists,  Physical Therapists, Speech Therapists, Occupational Therapists. </a:t>
              </a:r>
            </a:p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Psychologists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56725" y="4030000"/>
            <a:ext cx="6927296" cy="1958158"/>
            <a:chOff x="0" y="0"/>
            <a:chExt cx="9236395" cy="2610877"/>
          </a:xfrm>
        </p:grpSpPr>
        <p:sp>
          <p:nvSpPr>
            <p:cNvPr id="18" name="Freeform 18"/>
            <p:cNvSpPr/>
            <p:nvPr/>
          </p:nvSpPr>
          <p:spPr>
            <a:xfrm>
              <a:off x="0" y="238877"/>
              <a:ext cx="9118955" cy="1911577"/>
            </a:xfrm>
            <a:custGeom>
              <a:avLst/>
              <a:gdLst/>
              <a:ahLst/>
              <a:cxnLst/>
              <a:rect l="l" t="t" r="r" b="b"/>
              <a:pathLst>
                <a:path w="9118955" h="1911577">
                  <a:moveTo>
                    <a:pt x="0" y="0"/>
                  </a:moveTo>
                  <a:lnTo>
                    <a:pt x="9118955" y="0"/>
                  </a:lnTo>
                  <a:lnTo>
                    <a:pt x="9118955" y="1911576"/>
                  </a:lnTo>
                  <a:lnTo>
                    <a:pt x="0" y="191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7474" b="-25177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7497221" y="836210"/>
              <a:ext cx="1739174" cy="1774667"/>
            </a:xfrm>
            <a:custGeom>
              <a:avLst/>
              <a:gdLst/>
              <a:ahLst/>
              <a:cxnLst/>
              <a:rect l="l" t="t" r="r" b="b"/>
              <a:pathLst>
                <a:path w="1739174" h="1774667">
                  <a:moveTo>
                    <a:pt x="0" y="0"/>
                  </a:moveTo>
                  <a:lnTo>
                    <a:pt x="1739174" y="0"/>
                  </a:lnTo>
                  <a:lnTo>
                    <a:pt x="1739174" y="1774667"/>
                  </a:lnTo>
                  <a:lnTo>
                    <a:pt x="0" y="177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6895367" cy="573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3"/>
                </a:lnSpc>
                <a:spcBef>
                  <a:spcPct val="0"/>
                </a:spcBef>
              </a:pPr>
              <a:r>
                <a:rPr lang="en-US" sz="2395" b="1">
                  <a:solidFill>
                    <a:srgbClr val="0757C8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DEVELOPMENT AND VALIDATION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21734" y="494972"/>
              <a:ext cx="5875486" cy="13708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Outcome measures, Rehabilitation interventions, Rehabilitation technologies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42748" y="6766273"/>
            <a:ext cx="7281907" cy="1874959"/>
            <a:chOff x="0" y="-95250"/>
            <a:chExt cx="9709209" cy="2499944"/>
          </a:xfrm>
        </p:grpSpPr>
        <p:sp>
          <p:nvSpPr>
            <p:cNvPr id="23" name="Freeform 23"/>
            <p:cNvSpPr/>
            <p:nvPr/>
          </p:nvSpPr>
          <p:spPr>
            <a:xfrm>
              <a:off x="590254" y="238877"/>
              <a:ext cx="9118955" cy="1911577"/>
            </a:xfrm>
            <a:custGeom>
              <a:avLst/>
              <a:gdLst/>
              <a:ahLst/>
              <a:cxnLst/>
              <a:rect l="l" t="t" r="r" b="b"/>
              <a:pathLst>
                <a:path w="9118955" h="1911577">
                  <a:moveTo>
                    <a:pt x="0" y="0"/>
                  </a:moveTo>
                  <a:lnTo>
                    <a:pt x="9118955" y="0"/>
                  </a:lnTo>
                  <a:lnTo>
                    <a:pt x="9118955" y="1911576"/>
                  </a:lnTo>
                  <a:lnTo>
                    <a:pt x="0" y="1911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3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7474" b="-25177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719054"/>
              <a:ext cx="2141114" cy="1685640"/>
            </a:xfrm>
            <a:custGeom>
              <a:avLst/>
              <a:gdLst/>
              <a:ahLst/>
              <a:cxnLst/>
              <a:rect l="l" t="t" r="r" b="b"/>
              <a:pathLst>
                <a:path w="2141114" h="1685640">
                  <a:moveTo>
                    <a:pt x="0" y="0"/>
                  </a:moveTo>
                  <a:lnTo>
                    <a:pt x="2141114" y="0"/>
                  </a:lnTo>
                  <a:lnTo>
                    <a:pt x="2141114" y="1685640"/>
                  </a:lnTo>
                  <a:lnTo>
                    <a:pt x="0" y="1685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894535" y="-95250"/>
              <a:ext cx="1395958" cy="573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3"/>
                </a:lnSpc>
                <a:spcBef>
                  <a:spcPct val="0"/>
                </a:spcBef>
              </a:pPr>
              <a:r>
                <a:rPr lang="en-US" sz="2395" b="1">
                  <a:solidFill>
                    <a:srgbClr val="0757C8"/>
                  </a:solidFill>
                  <a:latin typeface="Futura Bold"/>
                  <a:ea typeface="Futura Bold"/>
                  <a:cs typeface="Futura Bold"/>
                  <a:sym typeface="Futura Bold"/>
                </a:rPr>
                <a:t>FOCUS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52151" y="494972"/>
              <a:ext cx="7443702" cy="1400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Neuromotor disability</a:t>
              </a:r>
            </a:p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Neurological rehab (Stroke, PD, </a:t>
              </a:r>
              <a:r>
                <a:rPr lang="en-US" sz="1995" err="1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sABI</a:t>
              </a: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)</a:t>
              </a:r>
            </a:p>
            <a:p>
              <a:pPr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Healthy and Active Aging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06561" y="2838268"/>
            <a:ext cx="4793639" cy="821551"/>
            <a:chOff x="0" y="0"/>
            <a:chExt cx="1262522" cy="2163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Multicentric observational studies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12264" y="3043571"/>
            <a:ext cx="1071545" cy="1038506"/>
          </a:xfrm>
          <a:custGeom>
            <a:avLst/>
            <a:gdLst/>
            <a:ahLst/>
            <a:cxnLst/>
            <a:rect l="l" t="t" r="r" b="b"/>
            <a:pathLst>
              <a:path w="1071545" h="1038506">
                <a:moveTo>
                  <a:pt x="0" y="0"/>
                </a:moveTo>
                <a:lnTo>
                  <a:pt x="1071546" y="0"/>
                </a:lnTo>
                <a:lnTo>
                  <a:pt x="1071546" y="1038506"/>
                </a:lnTo>
                <a:lnTo>
                  <a:pt x="0" y="103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637638" y="4436620"/>
            <a:ext cx="4793639" cy="821551"/>
            <a:chOff x="0" y="0"/>
            <a:chExt cx="1262522" cy="2163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Clinical measures validation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2104813" y="4749369"/>
            <a:ext cx="910074" cy="874809"/>
          </a:xfrm>
          <a:custGeom>
            <a:avLst/>
            <a:gdLst/>
            <a:ahLst/>
            <a:cxnLst/>
            <a:rect l="l" t="t" r="r" b="b"/>
            <a:pathLst>
              <a:path w="910074" h="874809">
                <a:moveTo>
                  <a:pt x="0" y="0"/>
                </a:moveTo>
                <a:lnTo>
                  <a:pt x="910074" y="0"/>
                </a:lnTo>
                <a:lnTo>
                  <a:pt x="910074" y="874809"/>
                </a:lnTo>
                <a:lnTo>
                  <a:pt x="0" y="8748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75213" y="8010591"/>
            <a:ext cx="4793639" cy="902662"/>
            <a:chOff x="0" y="0"/>
            <a:chExt cx="1262522" cy="2377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2522" cy="237738"/>
            </a:xfrm>
            <a:custGeom>
              <a:avLst/>
              <a:gdLst/>
              <a:ahLst/>
              <a:cxnLst/>
              <a:rect l="l" t="t" r="r" b="b"/>
              <a:pathLst>
                <a:path w="1262522" h="237738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23203"/>
                  </a:lnTo>
                  <a:cubicBezTo>
                    <a:pt x="1262522" y="231230"/>
                    <a:pt x="1256014" y="237738"/>
                    <a:pt x="1247987" y="237738"/>
                  </a:cubicBezTo>
                  <a:lnTo>
                    <a:pt x="14535" y="237738"/>
                  </a:lnTo>
                  <a:cubicBezTo>
                    <a:pt x="10680" y="237738"/>
                    <a:pt x="6983" y="236207"/>
                    <a:pt x="4257" y="233481"/>
                  </a:cubicBezTo>
                  <a:cubicBezTo>
                    <a:pt x="1531" y="230755"/>
                    <a:pt x="0" y="227058"/>
                    <a:pt x="0" y="223203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262522" cy="2663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Robot- and sensor-derived measures validation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383698" y="8461921"/>
            <a:ext cx="1183029" cy="850302"/>
          </a:xfrm>
          <a:custGeom>
            <a:avLst/>
            <a:gdLst/>
            <a:ahLst/>
            <a:cxnLst/>
            <a:rect l="l" t="t" r="r" b="b"/>
            <a:pathLst>
              <a:path w="1183029" h="850302">
                <a:moveTo>
                  <a:pt x="0" y="0"/>
                </a:moveTo>
                <a:lnTo>
                  <a:pt x="1183029" y="0"/>
                </a:lnTo>
                <a:lnTo>
                  <a:pt x="1183029" y="850303"/>
                </a:lnTo>
                <a:lnTo>
                  <a:pt x="0" y="8503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06561" y="8010591"/>
            <a:ext cx="4793639" cy="821551"/>
            <a:chOff x="0" y="0"/>
            <a:chExt cx="1262522" cy="2163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Cross cultural adaptation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580222" y="8248716"/>
            <a:ext cx="1017853" cy="874081"/>
          </a:xfrm>
          <a:custGeom>
            <a:avLst/>
            <a:gdLst/>
            <a:ahLst/>
            <a:cxnLst/>
            <a:rect l="l" t="t" r="r" b="b"/>
            <a:pathLst>
              <a:path w="1017853" h="874081">
                <a:moveTo>
                  <a:pt x="0" y="0"/>
                </a:moveTo>
                <a:lnTo>
                  <a:pt x="1017854" y="0"/>
                </a:lnTo>
                <a:lnTo>
                  <a:pt x="1017854" y="874081"/>
                </a:lnTo>
                <a:lnTo>
                  <a:pt x="0" y="8740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3169789" y="7975717"/>
            <a:ext cx="4793639" cy="821551"/>
            <a:chOff x="0" y="0"/>
            <a:chExt cx="1262522" cy="2163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Case series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2664363" y="8181020"/>
            <a:ext cx="1010851" cy="941777"/>
          </a:xfrm>
          <a:custGeom>
            <a:avLst/>
            <a:gdLst/>
            <a:ahLst/>
            <a:cxnLst/>
            <a:rect l="l" t="t" r="r" b="b"/>
            <a:pathLst>
              <a:path w="1010851" h="941777">
                <a:moveTo>
                  <a:pt x="0" y="0"/>
                </a:moveTo>
                <a:lnTo>
                  <a:pt x="1010852" y="0"/>
                </a:lnTo>
                <a:lnTo>
                  <a:pt x="1010852" y="941777"/>
                </a:lnTo>
                <a:lnTo>
                  <a:pt x="0" y="941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2637638" y="6176628"/>
            <a:ext cx="4793639" cy="821551"/>
            <a:chOff x="0" y="0"/>
            <a:chExt cx="1262522" cy="2163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Usability and feasibility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2149679" y="6468827"/>
            <a:ext cx="993385" cy="993385"/>
          </a:xfrm>
          <a:custGeom>
            <a:avLst/>
            <a:gdLst/>
            <a:ahLst/>
            <a:cxnLst/>
            <a:rect l="l" t="t" r="r" b="b"/>
            <a:pathLst>
              <a:path w="993385" h="993385">
                <a:moveTo>
                  <a:pt x="0" y="0"/>
                </a:moveTo>
                <a:lnTo>
                  <a:pt x="993385" y="0"/>
                </a:lnTo>
                <a:lnTo>
                  <a:pt x="993385" y="993385"/>
                </a:lnTo>
                <a:lnTo>
                  <a:pt x="0" y="9933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0772970" y="6176628"/>
            <a:ext cx="4793639" cy="821551"/>
            <a:chOff x="0" y="0"/>
            <a:chExt cx="1262522" cy="21637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Single subject design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0191903" y="6451172"/>
            <a:ext cx="1179599" cy="831126"/>
          </a:xfrm>
          <a:custGeom>
            <a:avLst/>
            <a:gdLst/>
            <a:ahLst/>
            <a:cxnLst/>
            <a:rect l="l" t="t" r="r" b="b"/>
            <a:pathLst>
              <a:path w="1179599" h="831126">
                <a:moveTo>
                  <a:pt x="0" y="0"/>
                </a:moveTo>
                <a:lnTo>
                  <a:pt x="1179600" y="0"/>
                </a:lnTo>
                <a:lnTo>
                  <a:pt x="1179600" y="831126"/>
                </a:lnTo>
                <a:lnTo>
                  <a:pt x="0" y="8311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3169789" y="2838268"/>
            <a:ext cx="4793639" cy="821551"/>
            <a:chOff x="0" y="0"/>
            <a:chExt cx="1262522" cy="2163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Randomized Controlled Trials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2613272" y="3076393"/>
            <a:ext cx="1155050" cy="1155050"/>
          </a:xfrm>
          <a:custGeom>
            <a:avLst/>
            <a:gdLst/>
            <a:ahLst/>
            <a:cxnLst/>
            <a:rect l="l" t="t" r="r" b="b"/>
            <a:pathLst>
              <a:path w="1155050" h="1155050">
                <a:moveTo>
                  <a:pt x="0" y="0"/>
                </a:moveTo>
                <a:lnTo>
                  <a:pt x="1155050" y="0"/>
                </a:lnTo>
                <a:lnTo>
                  <a:pt x="1155050" y="1155050"/>
                </a:lnTo>
                <a:lnTo>
                  <a:pt x="0" y="1155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38" name="Group 38"/>
          <p:cNvGrpSpPr/>
          <p:nvPr/>
        </p:nvGrpSpPr>
        <p:grpSpPr>
          <a:xfrm>
            <a:off x="10772970" y="4436620"/>
            <a:ext cx="4793639" cy="821551"/>
            <a:chOff x="0" y="0"/>
            <a:chExt cx="1262522" cy="21637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Medical devices testing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10194436" y="4610298"/>
            <a:ext cx="1157067" cy="1013880"/>
          </a:xfrm>
          <a:custGeom>
            <a:avLst/>
            <a:gdLst/>
            <a:ahLst/>
            <a:cxnLst/>
            <a:rect l="l" t="t" r="r" b="b"/>
            <a:pathLst>
              <a:path w="1157067" h="1013880">
                <a:moveTo>
                  <a:pt x="0" y="0"/>
                </a:moveTo>
                <a:lnTo>
                  <a:pt x="1157067" y="0"/>
                </a:lnTo>
                <a:lnTo>
                  <a:pt x="1157067" y="1013880"/>
                </a:lnTo>
                <a:lnTo>
                  <a:pt x="0" y="1013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6975213" y="2838268"/>
            <a:ext cx="4793639" cy="821551"/>
            <a:chOff x="0" y="0"/>
            <a:chExt cx="1262522" cy="2163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62522" cy="216376"/>
            </a:xfrm>
            <a:custGeom>
              <a:avLst/>
              <a:gdLst/>
              <a:ahLst/>
              <a:cxnLst/>
              <a:rect l="l" t="t" r="r" b="b"/>
              <a:pathLst>
                <a:path w="1262522" h="216376">
                  <a:moveTo>
                    <a:pt x="14535" y="0"/>
                  </a:moveTo>
                  <a:lnTo>
                    <a:pt x="1247987" y="0"/>
                  </a:lnTo>
                  <a:cubicBezTo>
                    <a:pt x="1251842" y="0"/>
                    <a:pt x="1255539" y="1531"/>
                    <a:pt x="1258265" y="4257"/>
                  </a:cubicBezTo>
                  <a:cubicBezTo>
                    <a:pt x="1260991" y="6983"/>
                    <a:pt x="1262522" y="10680"/>
                    <a:pt x="1262522" y="14535"/>
                  </a:cubicBezTo>
                  <a:lnTo>
                    <a:pt x="1262522" y="201840"/>
                  </a:lnTo>
                  <a:cubicBezTo>
                    <a:pt x="1262522" y="209868"/>
                    <a:pt x="1256014" y="216376"/>
                    <a:pt x="1247987" y="216376"/>
                  </a:cubicBezTo>
                  <a:lnTo>
                    <a:pt x="14535" y="216376"/>
                  </a:lnTo>
                  <a:cubicBezTo>
                    <a:pt x="10680" y="216376"/>
                    <a:pt x="6983" y="214844"/>
                    <a:pt x="4257" y="212118"/>
                  </a:cubicBezTo>
                  <a:cubicBezTo>
                    <a:pt x="1531" y="209392"/>
                    <a:pt x="0" y="205695"/>
                    <a:pt x="0" y="201840"/>
                  </a:cubicBezTo>
                  <a:lnTo>
                    <a:pt x="0" y="14535"/>
                  </a:lnTo>
                  <a:cubicBezTo>
                    <a:pt x="0" y="10680"/>
                    <a:pt x="1531" y="6983"/>
                    <a:pt x="4257" y="4257"/>
                  </a:cubicBezTo>
                  <a:cubicBezTo>
                    <a:pt x="6983" y="1531"/>
                    <a:pt x="10680" y="0"/>
                    <a:pt x="145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DA1D4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1262522" cy="244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>
                  <a:solidFill>
                    <a:srgbClr val="30386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Co-creation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6519148" y="3203754"/>
            <a:ext cx="912129" cy="912129"/>
          </a:xfrm>
          <a:custGeom>
            <a:avLst/>
            <a:gdLst/>
            <a:ahLst/>
            <a:cxnLst/>
            <a:rect l="l" t="t" r="r" b="b"/>
            <a:pathLst>
              <a:path w="912129" h="912129">
                <a:moveTo>
                  <a:pt x="0" y="0"/>
                </a:moveTo>
                <a:lnTo>
                  <a:pt x="912129" y="0"/>
                </a:lnTo>
                <a:lnTo>
                  <a:pt x="912129" y="912129"/>
                </a:lnTo>
                <a:lnTo>
                  <a:pt x="0" y="91212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 activities</a:t>
            </a:r>
          </a:p>
        </p:txBody>
      </p:sp>
      <p:sp>
        <p:nvSpPr>
          <p:cNvPr id="47" name="AutoShape 4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 focus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41137" y="2792196"/>
            <a:ext cx="10205726" cy="220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Innovating and improving rehabilitation </a:t>
            </a:r>
            <a:r>
              <a:rPr lang="en-US" sz="20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assessment and treatment protocols</a:t>
            </a:r>
          </a:p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Comparing treatment effectiveness</a:t>
            </a:r>
          </a:p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Supporting technological development through </a:t>
            </a:r>
            <a:r>
              <a:rPr lang="en-US" sz="20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co-creation with stakeholders</a:t>
            </a:r>
          </a:p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Medical devices testing</a:t>
            </a:r>
          </a:p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Exposures affecting patients’ outcomes</a:t>
            </a:r>
          </a:p>
          <a:p>
            <a:pPr marL="442594" lvl="1" indent="-221297" algn="l">
              <a:lnSpc>
                <a:spcPts val="2869"/>
              </a:lnSpc>
              <a:buFont typeface="Arial"/>
              <a:buChar char="•"/>
            </a:pPr>
            <a:r>
              <a:rPr lang="en-US" sz="2049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Co-developing outcome </a:t>
            </a:r>
            <a:r>
              <a:rPr lang="en-US" sz="2049" b="1">
                <a:solidFill>
                  <a:srgbClr val="30386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prediction models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9" y="5327981"/>
            <a:ext cx="8267056" cy="51930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210" y="5305895"/>
            <a:ext cx="8282927" cy="521646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53736" y="5378389"/>
            <a:ext cx="2697555" cy="51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6"/>
              </a:lnSpc>
              <a:spcBef>
                <a:spcPct val="0"/>
              </a:spcBef>
            </a:pPr>
            <a:r>
              <a:rPr lang="en-US" sz="3054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PUBLICATIONS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40054" y="5378389"/>
            <a:ext cx="1939559" cy="51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8"/>
              </a:lnSpc>
              <a:spcBef>
                <a:spcPct val="0"/>
              </a:spcBef>
            </a:pPr>
            <a:r>
              <a:rPr lang="en-US" sz="3048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CITATIONS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End-to-End technologies for rehabilitation</a:t>
            </a:r>
          </a:p>
        </p:txBody>
      </p:sp>
      <p:sp>
        <p:nvSpPr>
          <p:cNvPr id="7" name="AutoShape 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CE931F8-4C89-44AA-9EFA-7D5B562C9E72}"/>
              </a:ext>
            </a:extLst>
          </p:cNvPr>
          <p:cNvSpPr/>
          <p:nvPr/>
        </p:nvSpPr>
        <p:spPr>
          <a:xfrm>
            <a:off x="1066800" y="2371234"/>
            <a:ext cx="16611600" cy="7676865"/>
          </a:xfrm>
          <a:custGeom>
            <a:avLst/>
            <a:gdLst/>
            <a:ahLst/>
            <a:cxnLst/>
            <a:rect l="l" t="t" r="r" b="b"/>
            <a:pathLst>
              <a:path w="18288000" h="9155274">
                <a:moveTo>
                  <a:pt x="0" y="0"/>
                </a:moveTo>
                <a:lnTo>
                  <a:pt x="18288000" y="0"/>
                </a:lnTo>
                <a:lnTo>
                  <a:pt x="18288000" y="9155274"/>
                </a:lnTo>
                <a:lnTo>
                  <a:pt x="0" y="91552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01" t="-4563" r="-2893" b="-2433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554" y="1624702"/>
            <a:ext cx="16931746" cy="49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Virtual Reality, Neurophysiology, Neuromodulation - IRCCS FDG Florence Facility</a:t>
            </a:r>
          </a:p>
        </p:txBody>
      </p:sp>
      <p:sp>
        <p:nvSpPr>
          <p:cNvPr id="7" name="AutoShape 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2742A4B2-95A2-4D6D-ACF4-FFF89C562027}"/>
              </a:ext>
            </a:extLst>
          </p:cNvPr>
          <p:cNvSpPr/>
          <p:nvPr/>
        </p:nvSpPr>
        <p:spPr>
          <a:xfrm>
            <a:off x="914400" y="2556176"/>
            <a:ext cx="16764000" cy="7505699"/>
          </a:xfrm>
          <a:custGeom>
            <a:avLst/>
            <a:gdLst/>
            <a:ahLst/>
            <a:cxnLst/>
            <a:rect l="l" t="t" r="r" b="b"/>
            <a:pathLst>
              <a:path w="18288000" h="9692640">
                <a:moveTo>
                  <a:pt x="0" y="0"/>
                </a:moveTo>
                <a:lnTo>
                  <a:pt x="18288000" y="0"/>
                </a:lnTo>
                <a:lnTo>
                  <a:pt x="18288000" y="9692640"/>
                </a:lnTo>
                <a:lnTo>
                  <a:pt x="0" y="9692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54" y="1028700"/>
            <a:ext cx="5243327" cy="474010"/>
            <a:chOff x="0" y="0"/>
            <a:chExt cx="1380959" cy="1248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0959" cy="124842"/>
            </a:xfrm>
            <a:custGeom>
              <a:avLst/>
              <a:gdLst/>
              <a:ahLst/>
              <a:cxnLst/>
              <a:rect l="l" t="t" r="r" b="b"/>
              <a:pathLst>
                <a:path w="1380959" h="124842">
                  <a:moveTo>
                    <a:pt x="0" y="0"/>
                  </a:moveTo>
                  <a:lnTo>
                    <a:pt x="1380959" y="0"/>
                  </a:lnTo>
                  <a:lnTo>
                    <a:pt x="1380959" y="124842"/>
                  </a:lnTo>
                  <a:lnTo>
                    <a:pt x="0" y="124842"/>
                  </a:lnTo>
                  <a:close/>
                </a:path>
              </a:pathLst>
            </a:custGeom>
            <a:solidFill>
              <a:srgbClr val="30386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380959" cy="153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3"/>
                </a:lnSpc>
              </a:pPr>
              <a:r>
                <a:rPr lang="en-US" sz="1995" i="1">
                  <a:solidFill>
                    <a:srgbClr val="FEFE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PROMISE@lab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6317242" y="84219"/>
            <a:ext cx="1884116" cy="1298898"/>
          </a:xfrm>
          <a:custGeom>
            <a:avLst/>
            <a:gdLst/>
            <a:ahLst/>
            <a:cxnLst/>
            <a:rect l="l" t="t" r="r" b="b"/>
            <a:pathLst>
              <a:path w="1884116" h="1298898">
                <a:moveTo>
                  <a:pt x="0" y="0"/>
                </a:moveTo>
                <a:lnTo>
                  <a:pt x="1884116" y="0"/>
                </a:lnTo>
                <a:lnTo>
                  <a:pt x="1884116" y="1298898"/>
                </a:lnTo>
                <a:lnTo>
                  <a:pt x="0" y="129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7554" y="1624702"/>
            <a:ext cx="16931746" cy="50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3"/>
              </a:lnSpc>
              <a:spcBef>
                <a:spcPct val="0"/>
              </a:spcBef>
            </a:pPr>
            <a:r>
              <a:rPr lang="en-US" sz="2995" b="1">
                <a:solidFill>
                  <a:srgbClr val="0757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ONGOING RESEARCH</a:t>
            </a:r>
          </a:p>
        </p:txBody>
      </p:sp>
      <p:sp>
        <p:nvSpPr>
          <p:cNvPr id="7" name="AutoShape 7"/>
          <p:cNvSpPr/>
          <p:nvPr/>
        </p:nvSpPr>
        <p:spPr>
          <a:xfrm>
            <a:off x="327554" y="2329674"/>
            <a:ext cx="17607191" cy="0"/>
          </a:xfrm>
          <a:prstGeom prst="line">
            <a:avLst/>
          </a:prstGeom>
          <a:ln w="38100" cap="flat">
            <a:solidFill>
              <a:srgbClr val="30386F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ABCDA83-918D-4322-AED4-EAABDE626B6F}"/>
              </a:ext>
            </a:extLst>
          </p:cNvPr>
          <p:cNvSpPr txBox="1"/>
          <p:nvPr/>
        </p:nvSpPr>
        <p:spPr>
          <a:xfrm>
            <a:off x="587565" y="2449267"/>
            <a:ext cx="16679484" cy="805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669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ACTIVE AGEING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Age-IT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A novel public-private alliance to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GEnerate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socioeconomic, biomedical and technological solutions for an inclusive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ITalian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ageing society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INFORMA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pIattaforma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iNnovativa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Funzionale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adattiva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per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prOmuoveRe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invecchiaMento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sAno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attivo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sz="2400">
              <a:solidFill>
                <a:srgbClr val="30386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en-US" sz="2400" b="1">
                <a:solidFill>
                  <a:srgbClr val="0669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STROKE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STRATEGY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Design and national implementation of a registry of post-stroke rehabilitation patients for systematic evaluation of processes and outcomes and development of data-driven prediction models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BIG-MENTI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– National Database of the Virtual Institute of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CErebrovascular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Diseases - a multicentric observational study (PI P.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Calabresi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, IRCCS Gemelli Rome)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PESO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Parametrare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Esiti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Stroke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Ospedalieri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Outcomes of patients with acute cerebrovascular event - a prospective longitudinal observational study 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(PI P. Palumbo,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USLToscana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Centro)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REDIRECT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A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RandomizED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controlled trial on the effects Induced by Robot-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assistED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rehabIlitation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versus occupational therapy on the functional recovery of the upper limb in chronic post-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strokE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subjeCTs</a:t>
            </a:r>
            <a:endParaRPr lang="en-US" sz="2400">
              <a:solidFill>
                <a:srgbClr val="30386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SCORES 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– Sensory and Cognitive Outcomes of Robotic Exercises in Stroke - a multicentric RCT (PI M. Germanotta,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FdG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Rome)</a:t>
            </a:r>
          </a:p>
          <a:p>
            <a:pPr algn="ctr">
              <a:spcBef>
                <a:spcPct val="0"/>
              </a:spcBef>
            </a:pPr>
            <a:r>
              <a:rPr lang="en-US" sz="2400" u="sng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BE-TOP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Biomarcatori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Elettroencefalografici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per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l’ottimazione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personalizzazione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della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Terapia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Osservazione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dell’azione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Pazienti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con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esiti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di ictus in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fase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cronica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- New strategies to maximize the effectiveness of functional rehabilitation of the upper limb - a multicentric clinical trial (PI F. </a:t>
            </a:r>
            <a:r>
              <a:rPr lang="en-US" sz="2400" err="1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Infarinato</a:t>
            </a: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sz="2400">
                <a:solidFill>
                  <a:srgbClr val="30386F"/>
                </a:solidFill>
                <a:latin typeface="Open Sans"/>
                <a:ea typeface="Open Sans"/>
                <a:cs typeface="Open Sans"/>
                <a:sym typeface="Open Sans"/>
              </a:rPr>
              <a:t>IRCCS San Raffaele Rome)</a:t>
            </a:r>
          </a:p>
          <a:p>
            <a:pPr algn="ctr">
              <a:lnSpc>
                <a:spcPts val="2477"/>
              </a:lnSpc>
              <a:spcBef>
                <a:spcPct val="0"/>
              </a:spcBef>
            </a:pPr>
            <a:endParaRPr lang="en-US" sz="1769">
              <a:solidFill>
                <a:srgbClr val="30386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1332</Words>
  <Application>Microsoft Office PowerPoint</Application>
  <PresentationFormat>Personalizzato</PresentationFormat>
  <Paragraphs>214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8" baseType="lpstr">
      <vt:lpstr>Futura Bold</vt:lpstr>
      <vt:lpstr>Open Sans Bold</vt:lpstr>
      <vt:lpstr>Futura Italics</vt:lpstr>
      <vt:lpstr>Montserrat Bold</vt:lpstr>
      <vt:lpstr>Calibri</vt:lpstr>
      <vt:lpstr>Montserrat Italics</vt:lpstr>
      <vt:lpstr>Montserrat</vt:lpstr>
      <vt:lpstr>Futura Bold Italics</vt:lpstr>
      <vt:lpstr>Open Sans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PROMISE@LAB</dc:title>
  <dc:creator>Cecchi Francesca</dc:creator>
  <cp:lastModifiedBy>Cecchi Francesca</cp:lastModifiedBy>
  <cp:revision>117</cp:revision>
  <dcterms:created xsi:type="dcterms:W3CDTF">2006-08-16T00:00:00Z</dcterms:created>
  <dcterms:modified xsi:type="dcterms:W3CDTF">2026-04-14T10:12:22Z</dcterms:modified>
  <dc:identifier>DAG6iHoBLqQ</dc:identifier>
</cp:coreProperties>
</file>